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mov" ContentType="video/unknown"/>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handoutMasterIdLst>
    <p:handoutMasterId r:id="rId25"/>
  </p:handoutMasterIdLst>
  <p:sldIdLst>
    <p:sldId id="573" r:id="rId2"/>
    <p:sldId id="576" r:id="rId3"/>
    <p:sldId id="572" r:id="rId4"/>
    <p:sldId id="493" r:id="rId5"/>
    <p:sldId id="542" r:id="rId6"/>
    <p:sldId id="516" r:id="rId7"/>
    <p:sldId id="568" r:id="rId8"/>
    <p:sldId id="524" r:id="rId9"/>
    <p:sldId id="603" r:id="rId10"/>
    <p:sldId id="577" r:id="rId11"/>
    <p:sldId id="601" r:id="rId12"/>
    <p:sldId id="515" r:id="rId13"/>
    <p:sldId id="574" r:id="rId14"/>
    <p:sldId id="593" r:id="rId15"/>
    <p:sldId id="594" r:id="rId16"/>
    <p:sldId id="578" r:id="rId17"/>
    <p:sldId id="604" r:id="rId18"/>
    <p:sldId id="595" r:id="rId19"/>
    <p:sldId id="596" r:id="rId20"/>
    <p:sldId id="597" r:id="rId21"/>
    <p:sldId id="599" r:id="rId22"/>
    <p:sldId id="575" r:id="rId23"/>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9142" autoAdjust="0"/>
  </p:normalViewPr>
  <p:slideViewPr>
    <p:cSldViewPr snapToObjects="1">
      <p:cViewPr>
        <p:scale>
          <a:sx n="80" d="100"/>
          <a:sy n="80" d="100"/>
        </p:scale>
        <p:origin x="-640"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55EC5563-4CBB-3A4B-952C-2ED5BCAAA198}" type="datetime1">
              <a:rPr lang="en-US"/>
              <a:pPr/>
              <a:t>11/16/18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2C4F2E8-0B01-4847-8ECA-C16282BE9407}" type="slidenum">
              <a:rPr lang="en-US"/>
              <a:pPr/>
              <a:t>‹#›</a:t>
            </a:fld>
            <a:endParaRPr lang="en-US"/>
          </a:p>
        </p:txBody>
      </p:sp>
    </p:spTree>
    <p:extLst>
      <p:ext uri="{BB962C8B-B14F-4D97-AF65-F5344CB8AC3E}">
        <p14:creationId xmlns:p14="http://schemas.microsoft.com/office/powerpoint/2010/main" val="180182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E3366FAB-3729-7443-BEBF-18A2B01812E7}" type="datetime1">
              <a:rPr lang="en-US"/>
              <a:pPr/>
              <a:t>11/16/18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02D77084-97E3-DE47-B6BF-65C0E0F13625}" type="slidenum">
              <a:rPr lang="en-US"/>
              <a:pPr/>
              <a:t>‹#›</a:t>
            </a:fld>
            <a:endParaRPr lang="en-US"/>
          </a:p>
        </p:txBody>
      </p:sp>
    </p:spTree>
    <p:extLst>
      <p:ext uri="{BB962C8B-B14F-4D97-AF65-F5344CB8AC3E}">
        <p14:creationId xmlns:p14="http://schemas.microsoft.com/office/powerpoint/2010/main" val="2151582488"/>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ＭＳ Ｐゴシック" pitchFamily="-84"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 Id="rId3" Type="http://schemas.openxmlformats.org/officeDocument/2006/relationships/hyperlink" Target="http://www.piney.com/BabNinkasi.html"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1150938" y="692150"/>
            <a:ext cx="4556125" cy="3416300"/>
          </a:xfrm>
          <a:ln cap="flat"/>
        </p:spPr>
      </p:sp>
      <p:sp>
        <p:nvSpPr>
          <p:cNvPr id="6656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p:spPr>
      </p:sp>
      <p:sp>
        <p:nvSpPr>
          <p:cNvPr id="3379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defTabSz="914400"/>
            <a:r>
              <a:rPr lang="en-US" smtClean="0">
                <a:latin typeface="Helvetica" pitchFamily="-112" charset="0"/>
                <a:ea typeface="ＭＳ Ｐゴシック" pitchFamily="-112" charset="-128"/>
                <a:cs typeface="ＭＳ Ｐゴシック" pitchFamily="-112" charset="-128"/>
              </a:rPr>
              <a:t>A 3900-year-old clay tablet, which was found in Iraq between the Tigris and Euphrates rivers, had a Sumerian poem (</a:t>
            </a:r>
            <a:r>
              <a:rPr lang="en-US" i="1" smtClean="0">
                <a:latin typeface="Helvetica" pitchFamily="-112" charset="0"/>
                <a:ea typeface="ＭＳ Ｐゴシック" pitchFamily="-112" charset="-128"/>
                <a:cs typeface="ＭＳ Ｐゴシック" pitchFamily="-112" charset="-128"/>
                <a:hlinkClick r:id="rId3"/>
              </a:rPr>
              <a:t>http://www.piney.com/BabNinkasi.html</a:t>
            </a:r>
            <a:r>
              <a:rPr lang="en-US" smtClean="0">
                <a:latin typeface="Helvetica" pitchFamily="-112" charset="0"/>
                <a:ea typeface="ＭＳ Ｐゴシック" pitchFamily="-112" charset="-128"/>
                <a:cs typeface="ＭＳ Ｐゴシック" pitchFamily="-112" charset="-128"/>
              </a:rPr>
              <a:t>) honoring Ninkasi, the patron goddess of brewing. It contains the oldest surviving beer recipe, describing the fermentation of the carbohydrates found in bread, </a:t>
            </a:r>
            <a:r>
              <a:rPr lang="en-US" i="1" smtClean="0">
                <a:latin typeface="Helvetica" pitchFamily="-112" charset="0"/>
                <a:ea typeface="ＭＳ Ｐゴシック" pitchFamily="-112" charset="-128"/>
                <a:cs typeface="ＭＳ Ｐゴシック" pitchFamily="-112" charset="-128"/>
              </a:rPr>
              <a:t>bappir</a:t>
            </a:r>
            <a:r>
              <a:rPr lang="en-US" smtClean="0">
                <a:latin typeface="Helvetica" pitchFamily="-112" charset="0"/>
                <a:ea typeface="ＭＳ Ｐゴシック" pitchFamily="-112" charset="-128"/>
                <a:cs typeface="ＭＳ Ｐゴシック" pitchFamily="-112" charset="-128"/>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smtClean="0">
                <a:latin typeface="Helvetica" pitchFamily="-112" charset="0"/>
                <a:ea typeface="ＭＳ Ｐゴシック" pitchFamily="-112" charset="-128"/>
                <a:cs typeface="ＭＳ Ｐゴシック" pitchFamily="-112" charset="-128"/>
              </a:rPr>
              <a:t>The bottle on the left was found in Eugene, Oregon, ……. But, it dates only to 2016.</a:t>
            </a:r>
            <a:r>
              <a:rPr lang="en-US" smtClean="0">
                <a:latin typeface="Helvetica" pitchFamily="-112" charset="0"/>
                <a:ea typeface="ＭＳ Ｐゴシック" pitchFamily="-112" charset="-128"/>
                <a:cs typeface="ＭＳ Ｐゴシック" pitchFamily="-112" charset="-128"/>
              </a:rPr>
              <a:t>]</a:t>
            </a:r>
          </a:p>
          <a:p>
            <a:pPr defTabSz="914400"/>
            <a:endParaRPr lang="en-US" smtClean="0">
              <a:latin typeface="Helvetica" pitchFamily="-112" charset="0"/>
              <a:ea typeface="ＭＳ Ｐゴシック" pitchFamily="-112" charset="-128"/>
              <a:cs typeface="ＭＳ Ｐゴシック" pitchFamily="-112"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07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2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p:spPr>
      </p:sp>
      <p:sp>
        <p:nvSpPr>
          <p:cNvPr id="583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defTabSz="914400"/>
            <a:endParaRPr lang="en-US" dirty="0" smtClean="0">
              <a:latin typeface="Helvetica" pitchFamily="-112" charset="0"/>
              <a:ea typeface="ＭＳ Ｐゴシック" pitchFamily="-112" charset="-128"/>
              <a:cs typeface="ＭＳ Ｐゴシック" pitchFamily="-112"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75AEEDDC-290C-544F-BCDE-6E5B1FF54648}" type="datetime1">
              <a:rPr lang="en-US"/>
              <a:pPr/>
              <a:t>11/16/18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3DF07FE-CC34-B241-8931-3A94DE91C3FA}" type="slidenum">
              <a:rPr lang="en-US"/>
              <a:pPr/>
              <a:t>‹#›</a:t>
            </a:fld>
            <a:endParaRPr lang="en-US"/>
          </a:p>
        </p:txBody>
      </p:sp>
    </p:spTree>
    <p:extLst>
      <p:ext uri="{BB962C8B-B14F-4D97-AF65-F5344CB8AC3E}">
        <p14:creationId xmlns:p14="http://schemas.microsoft.com/office/powerpoint/2010/main" val="3977342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49F6E88-527D-8541-AE8E-99148A83D2C5}" type="datetime1">
              <a:rPr lang="en-US"/>
              <a:pPr/>
              <a:t>11/16/18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BFE26D9-49D2-4A43-BC8D-A415E9176DE1}" type="slidenum">
              <a:rPr lang="en-US"/>
              <a:pPr/>
              <a:t>‹#›</a:t>
            </a:fld>
            <a:endParaRPr lang="en-US"/>
          </a:p>
        </p:txBody>
      </p:sp>
    </p:spTree>
    <p:extLst>
      <p:ext uri="{BB962C8B-B14F-4D97-AF65-F5344CB8AC3E}">
        <p14:creationId xmlns:p14="http://schemas.microsoft.com/office/powerpoint/2010/main" val="1883656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FE711FFD-47DE-0F42-8206-21878AAB7242}" type="datetime1">
              <a:rPr lang="en-US"/>
              <a:pPr/>
              <a:t>11/16/18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E6F11AB-15A5-E44D-8DD6-8AA34628A20F}" type="slidenum">
              <a:rPr lang="en-US"/>
              <a:pPr/>
              <a:t>‹#›</a:t>
            </a:fld>
            <a:endParaRPr lang="en-US"/>
          </a:p>
        </p:txBody>
      </p:sp>
    </p:spTree>
    <p:extLst>
      <p:ext uri="{BB962C8B-B14F-4D97-AF65-F5344CB8AC3E}">
        <p14:creationId xmlns:p14="http://schemas.microsoft.com/office/powerpoint/2010/main" val="1505353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5FABFC49-3012-B44C-B932-FFBC3C9BE4DE}" type="datetime1">
              <a:rPr lang="en-US"/>
              <a:pPr/>
              <a:t>11/16/18</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A1DE06A4-EE49-8B45-8166-A9AD04921968}" type="slidenum">
              <a:rPr lang="en-US"/>
              <a:pPr/>
              <a:t>‹#›</a:t>
            </a:fld>
            <a:endParaRPr lang="en-US"/>
          </a:p>
        </p:txBody>
      </p:sp>
    </p:spTree>
    <p:extLst>
      <p:ext uri="{BB962C8B-B14F-4D97-AF65-F5344CB8AC3E}">
        <p14:creationId xmlns:p14="http://schemas.microsoft.com/office/powerpoint/2010/main" val="2210682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4ACF9B0B-1466-484B-82F3-8F8DA7EFD306}" type="datetime1">
              <a:rPr lang="en-US"/>
              <a:pPr/>
              <a:t>11/16/18</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085D342D-1538-964D-9D8C-4BB5051AC8D9}" type="slidenum">
              <a:rPr lang="en-US"/>
              <a:pPr/>
              <a:t>‹#›</a:t>
            </a:fld>
            <a:endParaRPr lang="en-US"/>
          </a:p>
        </p:txBody>
      </p:sp>
    </p:spTree>
    <p:extLst>
      <p:ext uri="{BB962C8B-B14F-4D97-AF65-F5344CB8AC3E}">
        <p14:creationId xmlns:p14="http://schemas.microsoft.com/office/powerpoint/2010/main" val="2667917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55140968-2D31-C549-ADEF-40EA2623F6C3}" type="datetime1">
              <a:rPr lang="en-US"/>
              <a:pPr/>
              <a:t>11/16/18</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093A609A-BC19-6E46-BA41-0D28048A8B5D}" type="slidenum">
              <a:rPr lang="en-US"/>
              <a:pPr/>
              <a:t>‹#›</a:t>
            </a:fld>
            <a:endParaRPr lang="en-US"/>
          </a:p>
        </p:txBody>
      </p:sp>
    </p:spTree>
    <p:extLst>
      <p:ext uri="{BB962C8B-B14F-4D97-AF65-F5344CB8AC3E}">
        <p14:creationId xmlns:p14="http://schemas.microsoft.com/office/powerpoint/2010/main" val="112422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189502E0-8141-BA47-8319-FACE1AFE12EC}" type="datetime1">
              <a:rPr lang="en-US"/>
              <a:pPr/>
              <a:t>11/16/18</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49475733-D543-434F-A826-3775FAF15776}" type="slidenum">
              <a:rPr lang="en-US"/>
              <a:pPr/>
              <a:t>‹#›</a:t>
            </a:fld>
            <a:endParaRPr lang="en-US"/>
          </a:p>
        </p:txBody>
      </p:sp>
    </p:spTree>
    <p:extLst>
      <p:ext uri="{BB962C8B-B14F-4D97-AF65-F5344CB8AC3E}">
        <p14:creationId xmlns:p14="http://schemas.microsoft.com/office/powerpoint/2010/main" val="2186884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B663A089-BFCD-8A45-9AAF-8802AFEC7ACB}" type="datetime1">
              <a:rPr lang="en-US"/>
              <a:pPr/>
              <a:t>11/16/18</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A4EBDE72-46A5-F142-B712-01EC6CE29D4D}" type="slidenum">
              <a:rPr lang="en-US"/>
              <a:pPr/>
              <a:t>‹#›</a:t>
            </a:fld>
            <a:endParaRPr lang="en-US"/>
          </a:p>
        </p:txBody>
      </p:sp>
    </p:spTree>
    <p:extLst>
      <p:ext uri="{BB962C8B-B14F-4D97-AF65-F5344CB8AC3E}">
        <p14:creationId xmlns:p14="http://schemas.microsoft.com/office/powerpoint/2010/main" val="2447827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C10EAB2C-339D-AE44-9002-FCD42FA14D5A}" type="datetime1">
              <a:rPr lang="en-US"/>
              <a:pPr/>
              <a:t>11/16/18</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59CDC0B2-D492-AE4C-8A43-4F61338FFE2A}" type="slidenum">
              <a:rPr lang="en-US"/>
              <a:pPr/>
              <a:t>‹#›</a:t>
            </a:fld>
            <a:endParaRPr lang="en-US"/>
          </a:p>
        </p:txBody>
      </p:sp>
    </p:spTree>
    <p:extLst>
      <p:ext uri="{BB962C8B-B14F-4D97-AF65-F5344CB8AC3E}">
        <p14:creationId xmlns:p14="http://schemas.microsoft.com/office/powerpoint/2010/main" val="804551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B39E0C16-169F-094E-AD1A-243F59FF73B0}" type="datetime1">
              <a:rPr lang="en-US"/>
              <a:pPr/>
              <a:t>11/16/18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DD1B61D-25D7-4F47-B719-0C91DD7514D9}" type="slidenum">
              <a:rPr lang="en-US"/>
              <a:pPr/>
              <a:t>‹#›</a:t>
            </a:fld>
            <a:endParaRPr lang="en-US"/>
          </a:p>
        </p:txBody>
      </p:sp>
    </p:spTree>
    <p:extLst>
      <p:ext uri="{BB962C8B-B14F-4D97-AF65-F5344CB8AC3E}">
        <p14:creationId xmlns:p14="http://schemas.microsoft.com/office/powerpoint/2010/main" val="455988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8D0C3B2-9C9D-A74F-9DDA-513BA2C49FA1}" type="datetime1">
              <a:rPr lang="en-US"/>
              <a:pPr/>
              <a:t>11/16/18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CEC0B95-A388-F143-9998-2A0E072359C0}" type="slidenum">
              <a:rPr lang="en-US"/>
              <a:pPr/>
              <a:t>‹#›</a:t>
            </a:fld>
            <a:endParaRPr lang="en-US"/>
          </a:p>
        </p:txBody>
      </p:sp>
    </p:spTree>
    <p:extLst>
      <p:ext uri="{BB962C8B-B14F-4D97-AF65-F5344CB8AC3E}">
        <p14:creationId xmlns:p14="http://schemas.microsoft.com/office/powerpoint/2010/main" val="364181134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F8EB88E2-32E6-BB44-8011-4208F286DC4A}" type="datetime1">
              <a:rPr lang="en-US"/>
              <a:pPr/>
              <a:t>11/16/18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FAC18E59-F94F-2A42-A19F-50D75F3AEA4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84" charset="-128"/>
          <a:cs typeface="ＭＳ Ｐゴシック" pitchFamily="-84"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8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8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hyperlink" Target="http://chemconnections.org/general/chem120/fluid-ex.108.htm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4.png"/><Relationship Id="rId5" Type="http://schemas.openxmlformats.org/officeDocument/2006/relationships/image" Target="../media/image3.png"/><Relationship Id="rId1" Type="http://schemas.microsoft.com/office/2007/relationships/media" Target="file://localhost/Users/ronrusay/Desktop/Powerpoint%20&amp;%20Movies/Movies/indicators.MOV" TargetMode="External"/><Relationship Id="rId2" Type="http://schemas.openxmlformats.org/officeDocument/2006/relationships/video" Target="file://localhost/Users/ronrusay/Desktop/Powerpoint%20&amp;%20Movies/Movies/indicators.MOV"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hyperlink" Target="https://phet.colorado.edu/en/simulation/ph-scale-basics" TargetMode="External"/><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9.png"/><Relationship Id="rId7" Type="http://schemas.openxmlformats.org/officeDocument/2006/relationships/hyperlink" Target="http://www.chemconnections.org/general/chem108/Acids-Bases%20Guide.html" TargetMode="Externa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hyperlink" Target="https://www.youtube.com/watch?v=9DkB82xLvNE" TargetMode="External"/><Relationship Id="rId1" Type="http://schemas.openxmlformats.org/officeDocument/2006/relationships/slideLayout" Target="../slideLayouts/slideLayout7.xml"/><Relationship Id="rId2" Type="http://schemas.openxmlformats.org/officeDocument/2006/relationships/image" Target="../media/image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hyperlink" Target="https://www.youtube.com/watch?v=9DkB82xLvNE" TargetMode="External"/><Relationship Id="rId1" Type="http://schemas.microsoft.com/office/2007/relationships/media" Target="../media/media1.mov"/><Relationship Id="rId2" Type="http://schemas.openxmlformats.org/officeDocument/2006/relationships/video" Target="../media/media1.mov"/></Relationships>
</file>

<file path=ppt/slides/_rels/slide17.xml.rels><?xml version="1.0" encoding="UTF-8" standalone="yes"?>
<Relationships xmlns="http://schemas.openxmlformats.org/package/2006/relationships"><Relationship Id="rId3" Type="http://schemas.microsoft.com/office/2007/relationships/media" Target="../media/media2.mov"/><Relationship Id="rId4" Type="http://schemas.openxmlformats.org/officeDocument/2006/relationships/video" Target="../media/media2.mov"/><Relationship Id="rId5" Type="http://schemas.openxmlformats.org/officeDocument/2006/relationships/slideLayout" Target="../slideLayouts/slideLayout6.xml"/><Relationship Id="rId6" Type="http://schemas.openxmlformats.org/officeDocument/2006/relationships/image" Target="../media/image18.png"/><Relationship Id="rId7" Type="http://schemas.openxmlformats.org/officeDocument/2006/relationships/image" Target="../media/image20.png"/><Relationship Id="rId1" Type="http://schemas.microsoft.com/office/2007/relationships/media" Target="../media/media1.mov"/><Relationship Id="rId2" Type="http://schemas.openxmlformats.org/officeDocument/2006/relationships/video" Target="../media/media1.mov"/></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1"/>
          <p:cNvSpPr txBox="1">
            <a:spLocks/>
          </p:cNvSpPr>
          <p:nvPr/>
        </p:nvSpPr>
        <p:spPr bwMode="auto">
          <a:xfrm>
            <a:off x="-381000" y="457200"/>
            <a:ext cx="5791200" cy="1470025"/>
          </a:xfrm>
          <a:prstGeom prst="rect">
            <a:avLst/>
          </a:prstGeom>
          <a:noFill/>
          <a:ln w="9525">
            <a:noFill/>
            <a:miter lim="800000"/>
            <a:headEnd/>
            <a:tailEnd/>
          </a:ln>
        </p:spPr>
        <p:txBody>
          <a:bodyPr anchor="ctr">
            <a:prstTxWarp prst="textNoShape">
              <a:avLst/>
            </a:prstTxWarp>
          </a:bodyPr>
          <a:lstStyle/>
          <a:p>
            <a:pPr algn="ctr"/>
            <a:r>
              <a:rPr lang="en-US" sz="4400" dirty="0" err="1">
                <a:latin typeface="Calibri" pitchFamily="-112" charset="0"/>
              </a:rPr>
              <a:t>Chem</a:t>
            </a:r>
            <a:r>
              <a:rPr lang="en-US" sz="4400" dirty="0">
                <a:latin typeface="Calibri" pitchFamily="-112" charset="0"/>
              </a:rPr>
              <a:t> 108: Lab</a:t>
            </a:r>
            <a:br>
              <a:rPr lang="en-US" sz="4400" dirty="0">
                <a:latin typeface="Calibri" pitchFamily="-112" charset="0"/>
              </a:rPr>
            </a:br>
            <a:r>
              <a:rPr lang="en-US" sz="3200" dirty="0">
                <a:latin typeface="Calibri" pitchFamily="-112" charset="0"/>
              </a:rPr>
              <a:t>Week </a:t>
            </a:r>
            <a:r>
              <a:rPr lang="en-US" sz="3200" dirty="0" smtClean="0">
                <a:latin typeface="Calibri" pitchFamily="-112" charset="0"/>
              </a:rPr>
              <a:t>13</a:t>
            </a:r>
            <a:endParaRPr lang="en-US" sz="3200" dirty="0">
              <a:latin typeface="Calibri" pitchFamily="-112" charset="0"/>
            </a:endParaRPr>
          </a:p>
        </p:txBody>
      </p:sp>
      <p:sp>
        <p:nvSpPr>
          <p:cNvPr id="15364" name="Rectangle 3"/>
          <p:cNvSpPr>
            <a:spLocks noChangeArrowheads="1"/>
          </p:cNvSpPr>
          <p:nvPr/>
        </p:nvSpPr>
        <p:spPr bwMode="auto">
          <a:xfrm>
            <a:off x="914400" y="1927225"/>
            <a:ext cx="3452813" cy="461962"/>
          </a:xfrm>
          <a:prstGeom prst="rect">
            <a:avLst/>
          </a:prstGeom>
          <a:noFill/>
          <a:ln w="9525">
            <a:noFill/>
            <a:miter lim="800000"/>
            <a:headEnd/>
            <a:tailEnd/>
          </a:ln>
        </p:spPr>
        <p:txBody>
          <a:bodyPr wrap="none">
            <a:prstTxWarp prst="textNoShape">
              <a:avLst/>
            </a:prstTxWarp>
            <a:spAutoFit/>
          </a:bodyPr>
          <a:lstStyle/>
          <a:p>
            <a:pPr marL="514350" indent="-514350">
              <a:buFont typeface="Arial" pitchFamily="-112" charset="0"/>
              <a:buNone/>
            </a:pPr>
            <a:r>
              <a:rPr lang="en-US" dirty="0"/>
              <a:t>Sign in / Pick up Papers</a:t>
            </a:r>
          </a:p>
        </p:txBody>
      </p:sp>
      <p:pic>
        <p:nvPicPr>
          <p:cNvPr id="2" name="Picture 1" descr="Screen Shot 2018-11-12 at 10.21.48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200" y="457200"/>
            <a:ext cx="3862874" cy="5943600"/>
          </a:xfrm>
          <a:prstGeom prst="rect">
            <a:avLst/>
          </a:prstGeom>
          <a:ln>
            <a:solidFill>
              <a:schemeClr val="tx1"/>
            </a:solidFill>
          </a:ln>
        </p:spPr>
      </p:pic>
      <p:sp>
        <p:nvSpPr>
          <p:cNvPr id="3" name="Rectangle 2"/>
          <p:cNvSpPr/>
          <p:nvPr/>
        </p:nvSpPr>
        <p:spPr>
          <a:xfrm>
            <a:off x="447192" y="2828836"/>
            <a:ext cx="4277208" cy="2677656"/>
          </a:xfrm>
          <a:prstGeom prst="rect">
            <a:avLst/>
          </a:prstGeom>
        </p:spPr>
        <p:txBody>
          <a:bodyPr wrap="square">
            <a:spAutoFit/>
          </a:bodyPr>
          <a:lstStyle/>
          <a:p>
            <a:pPr marL="514350" indent="-514350" algn="ctr"/>
            <a:r>
              <a:rPr lang="en-US" sz="2800" dirty="0">
                <a:latin typeface="Calibri" charset="0"/>
              </a:rPr>
              <a:t>Pick a vial and a plastic </a:t>
            </a:r>
            <a:r>
              <a:rPr lang="en-US" sz="2800" dirty="0" smtClean="0">
                <a:latin typeface="Calibri" charset="0"/>
              </a:rPr>
              <a:t>dropper</a:t>
            </a:r>
          </a:p>
          <a:p>
            <a:pPr marL="514350" indent="-514350" algn="ctr"/>
            <a:endParaRPr lang="en-US" sz="2800" dirty="0">
              <a:latin typeface="Calibri" charset="0"/>
            </a:endParaRPr>
          </a:p>
          <a:p>
            <a:pPr marL="514350" indent="-514350" algn="ctr"/>
            <a:r>
              <a:rPr lang="en-US" sz="2800" dirty="0">
                <a:latin typeface="Calibri" charset="0"/>
              </a:rPr>
              <a:t>Using the vial number, sign-in next to your name on the Lab roster</a:t>
            </a:r>
          </a:p>
        </p:txBody>
      </p:sp>
    </p:spTree>
    <p:extLst>
      <p:ext uri="{BB962C8B-B14F-4D97-AF65-F5344CB8AC3E}">
        <p14:creationId xmlns:p14="http://schemas.microsoft.com/office/powerpoint/2010/main" val="241302379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ctrTitle"/>
          </p:nvPr>
        </p:nvSpPr>
        <p:spPr>
          <a:xfrm>
            <a:off x="685800" y="735013"/>
            <a:ext cx="7772400" cy="1470025"/>
          </a:xfrm>
        </p:spPr>
        <p:txBody>
          <a:bodyPr/>
          <a:lstStyle/>
          <a:p>
            <a:r>
              <a:rPr lang="en-US">
                <a:latin typeface="Calibri" charset="0"/>
                <a:ea typeface="ＭＳ Ｐゴシック" charset="0"/>
                <a:cs typeface="ＭＳ Ｐゴシック" charset="0"/>
              </a:rPr>
              <a:t>Chem 108: Class/ Lab </a:t>
            </a:r>
            <a:br>
              <a:rPr lang="en-US">
                <a:latin typeface="Calibri" charset="0"/>
                <a:ea typeface="ＭＳ Ｐゴシック" charset="0"/>
                <a:cs typeface="ＭＳ Ｐゴシック" charset="0"/>
              </a:rPr>
            </a:br>
            <a:r>
              <a:rPr lang="en-US" sz="3200">
                <a:latin typeface="Calibri" charset="0"/>
                <a:ea typeface="ＭＳ Ｐゴシック" charset="0"/>
                <a:cs typeface="ＭＳ Ｐゴシック" charset="0"/>
              </a:rPr>
              <a:t>Week 13</a:t>
            </a:r>
          </a:p>
        </p:txBody>
      </p:sp>
      <p:sp>
        <p:nvSpPr>
          <p:cNvPr id="3" name="Subtitle 2"/>
          <p:cNvSpPr>
            <a:spLocks noGrp="1"/>
          </p:cNvSpPr>
          <p:nvPr>
            <p:ph type="subTitle" idx="1"/>
          </p:nvPr>
        </p:nvSpPr>
        <p:spPr>
          <a:xfrm>
            <a:off x="308628" y="5715000"/>
            <a:ext cx="8839200" cy="3657600"/>
          </a:xfrm>
        </p:spPr>
        <p:txBody>
          <a:bodyPr>
            <a:normAutofit/>
          </a:bodyPr>
          <a:lstStyle/>
          <a:p>
            <a:pPr marL="514350" indent="-514350"/>
            <a:r>
              <a:rPr lang="en-US" sz="2400" i="1" dirty="0">
                <a:solidFill>
                  <a:srgbClr val="FF0000"/>
                </a:solidFill>
                <a:latin typeface="Calibri" charset="0"/>
                <a:ea typeface="ＭＳ Ｐゴシック" charset="0"/>
                <a:cs typeface="ＭＳ Ｐゴシック" charset="0"/>
              </a:rPr>
              <a:t>Follow Instructions</a:t>
            </a:r>
          </a:p>
          <a:p>
            <a:pPr marL="514350" indent="-514350"/>
            <a:r>
              <a:rPr lang="en-US" sz="2400" i="1" dirty="0">
                <a:solidFill>
                  <a:srgbClr val="898989"/>
                </a:solidFill>
                <a:latin typeface="Calibri" charset="0"/>
                <a:ea typeface="ＭＳ Ｐゴシック" charset="0"/>
                <a:cs typeface="ＭＳ Ｐゴシック" charset="0"/>
              </a:rPr>
              <a:t>http://</a:t>
            </a:r>
            <a:r>
              <a:rPr lang="en-US" sz="2400" i="1" dirty="0" err="1">
                <a:solidFill>
                  <a:srgbClr val="898989"/>
                </a:solidFill>
                <a:latin typeface="Calibri" charset="0"/>
                <a:ea typeface="ＭＳ Ｐゴシック" charset="0"/>
                <a:cs typeface="ＭＳ Ｐゴシック" charset="0"/>
              </a:rPr>
              <a:t>chemconnections.org</a:t>
            </a:r>
            <a:r>
              <a:rPr lang="en-US" sz="2400" i="1" dirty="0">
                <a:solidFill>
                  <a:srgbClr val="898989"/>
                </a:solidFill>
                <a:latin typeface="Calibri" charset="0"/>
                <a:ea typeface="ＭＳ Ｐゴシック" charset="0"/>
                <a:cs typeface="ＭＳ Ｐゴシック" charset="0"/>
              </a:rPr>
              <a:t>/general/chem120/fluid-ex.108.html</a:t>
            </a:r>
            <a:r>
              <a:rPr lang="en-US" i="1" dirty="0">
                <a:solidFill>
                  <a:srgbClr val="FF0000"/>
                </a:solidFill>
                <a:latin typeface="Calibri" charset="0"/>
                <a:ea typeface="ＭＳ Ｐゴシック" charset="0"/>
                <a:cs typeface="ＭＳ Ｐゴシック" charset="0"/>
              </a:rPr>
              <a:t/>
            </a:r>
            <a:br>
              <a:rPr lang="en-US" i="1" dirty="0">
                <a:solidFill>
                  <a:srgbClr val="FF0000"/>
                </a:solidFill>
                <a:latin typeface="Calibri" charset="0"/>
                <a:ea typeface="ＭＳ Ｐゴシック" charset="0"/>
                <a:cs typeface="ＭＳ Ｐゴシック" charset="0"/>
              </a:rPr>
            </a:br>
            <a:endParaRPr lang="en-US" i="1" dirty="0">
              <a:solidFill>
                <a:srgbClr val="FF0000"/>
              </a:solidFill>
              <a:latin typeface="Calibri" charset="0"/>
              <a:ea typeface="ＭＳ Ｐゴシック" charset="0"/>
              <a:cs typeface="ＭＳ Ｐゴシック" charset="0"/>
            </a:endParaRPr>
          </a:p>
          <a:p>
            <a:pPr marL="514350" indent="-514350"/>
            <a:endParaRPr lang="en-US" i="1" dirty="0">
              <a:solidFill>
                <a:srgbClr val="FF0000"/>
              </a:solidFill>
              <a:latin typeface="Calibri" charset="0"/>
              <a:ea typeface="ＭＳ Ｐゴシック" charset="0"/>
              <a:cs typeface="ＭＳ Ｐゴシック" charset="0"/>
            </a:endParaRPr>
          </a:p>
          <a:p>
            <a:pPr marL="514350" indent="-514350"/>
            <a:endParaRPr lang="en-US" dirty="0">
              <a:solidFill>
                <a:srgbClr val="898989"/>
              </a:solidFill>
              <a:latin typeface="Calibri" charset="0"/>
              <a:ea typeface="ＭＳ Ｐゴシック" charset="0"/>
              <a:cs typeface="ＭＳ Ｐゴシック" charset="0"/>
            </a:endParaRPr>
          </a:p>
          <a:p>
            <a:pPr marL="514350" indent="-514350"/>
            <a:endParaRPr lang="en-US" dirty="0">
              <a:solidFill>
                <a:srgbClr val="898989"/>
              </a:solidFill>
              <a:latin typeface="Calibri" charset="0"/>
              <a:ea typeface="ＭＳ Ｐゴシック" charset="0"/>
              <a:cs typeface="ＭＳ Ｐゴシック" charset="0"/>
            </a:endParaRPr>
          </a:p>
        </p:txBody>
      </p:sp>
      <p:sp>
        <p:nvSpPr>
          <p:cNvPr id="4" name="Rectangle 3"/>
          <p:cNvSpPr/>
          <p:nvPr/>
        </p:nvSpPr>
        <p:spPr>
          <a:xfrm>
            <a:off x="1371600" y="1981200"/>
            <a:ext cx="7239000" cy="3693319"/>
          </a:xfrm>
          <a:prstGeom prst="rect">
            <a:avLst/>
          </a:prstGeom>
        </p:spPr>
        <p:txBody>
          <a:bodyPr>
            <a:spAutoFit/>
          </a:bodyPr>
          <a:lstStyle/>
          <a:p>
            <a:pPr marL="514350" indent="-514350">
              <a:buFont typeface="Arial" charset="0"/>
              <a:buNone/>
            </a:pPr>
            <a:r>
              <a:rPr lang="en-US" i="1" dirty="0">
                <a:solidFill>
                  <a:srgbClr val="953735"/>
                </a:solidFill>
              </a:rPr>
              <a:t>TODAY:</a:t>
            </a:r>
          </a:p>
          <a:p>
            <a:pPr marL="514350" indent="-514350">
              <a:buFont typeface="Arial" charset="0"/>
              <a:buAutoNum type="arabicParenR"/>
            </a:pPr>
            <a:r>
              <a:rPr lang="en-US" dirty="0"/>
              <a:t>Fluid Exchange</a:t>
            </a:r>
          </a:p>
          <a:p>
            <a:pPr marL="514350" indent="-514350">
              <a:buFont typeface="Arial" charset="0"/>
              <a:buNone/>
            </a:pPr>
            <a:r>
              <a:rPr lang="en-US" dirty="0"/>
              <a:t>(Handout) </a:t>
            </a:r>
            <a:r>
              <a:rPr lang="en-US" i="1" dirty="0">
                <a:solidFill>
                  <a:srgbClr val="FF0000"/>
                </a:solidFill>
              </a:rPr>
              <a:t>Due Next Lab</a:t>
            </a:r>
            <a:br>
              <a:rPr lang="en-US" i="1" dirty="0">
                <a:solidFill>
                  <a:srgbClr val="FF0000"/>
                </a:solidFill>
              </a:rPr>
            </a:br>
            <a:endParaRPr lang="en-US" dirty="0"/>
          </a:p>
          <a:p>
            <a:pPr marL="514350" indent="-514350">
              <a:buFont typeface="Arial" charset="0"/>
              <a:buNone/>
            </a:pPr>
            <a:r>
              <a:rPr lang="en-US" dirty="0">
                <a:solidFill>
                  <a:srgbClr val="BFBFBF"/>
                </a:solidFill>
              </a:rPr>
              <a:t>2) To </a:t>
            </a:r>
            <a:r>
              <a:rPr lang="en-US" sz="2000" i="1" dirty="0">
                <a:solidFill>
                  <a:srgbClr val="BFBFBF"/>
                </a:solidFill>
              </a:rPr>
              <a:t>Do: </a:t>
            </a:r>
            <a:r>
              <a:rPr lang="en-US" dirty="0">
                <a:solidFill>
                  <a:srgbClr val="BFBFBF"/>
                </a:solidFill>
              </a:rPr>
              <a:t>Acid-Base Equilibrium Experiment</a:t>
            </a:r>
          </a:p>
          <a:p>
            <a:pPr marL="514350" indent="-514350">
              <a:buFont typeface="Arial" charset="0"/>
              <a:buNone/>
            </a:pPr>
            <a:r>
              <a:rPr lang="en-US" sz="1800" dirty="0">
                <a:solidFill>
                  <a:srgbClr val="BFBFBF"/>
                </a:solidFill>
              </a:rPr>
              <a:t>(Handout)  </a:t>
            </a:r>
            <a:r>
              <a:rPr lang="en-US" dirty="0">
                <a:solidFill>
                  <a:srgbClr val="BFBFBF"/>
                </a:solidFill>
              </a:rPr>
              <a:t/>
            </a:r>
            <a:br>
              <a:rPr lang="en-US" dirty="0">
                <a:solidFill>
                  <a:srgbClr val="BFBFBF"/>
                </a:solidFill>
              </a:rPr>
            </a:br>
            <a:r>
              <a:rPr lang="en-US" i="1" dirty="0">
                <a:solidFill>
                  <a:srgbClr val="BFBFBF"/>
                </a:solidFill>
              </a:rPr>
              <a:t>Data completed &amp; signed before leaving </a:t>
            </a:r>
            <a:r>
              <a:rPr lang="en-US" i="1" dirty="0" smtClean="0">
                <a:solidFill>
                  <a:srgbClr val="BFBFBF"/>
                </a:solidFill>
              </a:rPr>
              <a:t>Lab</a:t>
            </a:r>
          </a:p>
          <a:p>
            <a:pPr marL="514350" indent="-514350">
              <a:buFont typeface="Arial" charset="0"/>
              <a:buNone/>
            </a:pPr>
            <a:r>
              <a:rPr lang="en-US" dirty="0">
                <a:solidFill>
                  <a:srgbClr val="BFBFBF"/>
                </a:solidFill>
              </a:rPr>
              <a:t>3</a:t>
            </a:r>
            <a:r>
              <a:rPr lang="en-US" dirty="0" smtClean="0">
                <a:solidFill>
                  <a:srgbClr val="BFBFBF"/>
                </a:solidFill>
              </a:rPr>
              <a:t>) To </a:t>
            </a:r>
            <a:r>
              <a:rPr lang="en-US" sz="2000" i="1" dirty="0" smtClean="0">
                <a:solidFill>
                  <a:srgbClr val="BFBFBF"/>
                </a:solidFill>
              </a:rPr>
              <a:t>Do: </a:t>
            </a:r>
            <a:r>
              <a:rPr lang="en-US" dirty="0" smtClean="0">
                <a:solidFill>
                  <a:srgbClr val="BFBFBF"/>
                </a:solidFill>
              </a:rPr>
              <a:t>Unknown acid titration</a:t>
            </a:r>
          </a:p>
          <a:p>
            <a:pPr marL="514350" indent="-514350">
              <a:buFont typeface="Arial" charset="0"/>
              <a:buNone/>
            </a:pPr>
            <a:r>
              <a:rPr lang="en-US" i="1" dirty="0" smtClean="0">
                <a:solidFill>
                  <a:srgbClr val="BFBFBF"/>
                </a:solidFill>
              </a:rPr>
              <a:t>Data completed &amp; signed before leaving Lab</a:t>
            </a:r>
            <a:endParaRPr lang="en-US" dirty="0" smtClean="0">
              <a:solidFill>
                <a:srgbClr val="BFBFBF"/>
              </a:solidFill>
            </a:endParaRPr>
          </a:p>
          <a:p>
            <a:pPr marL="514350" indent="-514350">
              <a:buFont typeface="Arial" charset="0"/>
              <a:buNone/>
            </a:pPr>
            <a:endParaRPr lang="en-US" dirty="0">
              <a:solidFill>
                <a:srgbClr val="BFBFBF"/>
              </a:solidFill>
            </a:endParaRPr>
          </a:p>
        </p:txBody>
      </p:sp>
    </p:spTree>
    <p:extLst>
      <p:ext uri="{BB962C8B-B14F-4D97-AF65-F5344CB8AC3E}">
        <p14:creationId xmlns:p14="http://schemas.microsoft.com/office/powerpoint/2010/main" val="127977214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ctrTitle"/>
          </p:nvPr>
        </p:nvSpPr>
        <p:spPr>
          <a:xfrm>
            <a:off x="685800" y="152400"/>
            <a:ext cx="7772400" cy="1470025"/>
          </a:xfrm>
        </p:spPr>
        <p:txBody>
          <a:bodyPr/>
          <a:lstStyle/>
          <a:p>
            <a:r>
              <a:rPr lang="en-US">
                <a:latin typeface="Calibri" charset="0"/>
                <a:ea typeface="ＭＳ Ｐゴシック" charset="0"/>
                <a:cs typeface="ＭＳ Ｐゴシック" charset="0"/>
              </a:rPr>
              <a:t>Chem 108: Class/ Lab </a:t>
            </a:r>
            <a:br>
              <a:rPr lang="en-US">
                <a:latin typeface="Calibri" charset="0"/>
                <a:ea typeface="ＭＳ Ｐゴシック" charset="0"/>
                <a:cs typeface="ＭＳ Ｐゴシック" charset="0"/>
              </a:rPr>
            </a:br>
            <a:r>
              <a:rPr lang="en-US" sz="3200">
                <a:latin typeface="Calibri" charset="0"/>
                <a:ea typeface="ＭＳ Ｐゴシック" charset="0"/>
                <a:cs typeface="ＭＳ Ｐゴシック" charset="0"/>
              </a:rPr>
              <a:t>Week 13</a:t>
            </a:r>
          </a:p>
        </p:txBody>
      </p:sp>
      <p:sp>
        <p:nvSpPr>
          <p:cNvPr id="4" name="Rectangle 3"/>
          <p:cNvSpPr/>
          <p:nvPr/>
        </p:nvSpPr>
        <p:spPr>
          <a:xfrm>
            <a:off x="1371600" y="1371600"/>
            <a:ext cx="7239000" cy="1200150"/>
          </a:xfrm>
          <a:prstGeom prst="rect">
            <a:avLst/>
          </a:prstGeom>
        </p:spPr>
        <p:txBody>
          <a:bodyPr>
            <a:spAutoFit/>
          </a:bodyPr>
          <a:lstStyle/>
          <a:p>
            <a:pPr marL="514350" indent="-514350">
              <a:buFont typeface="Arial" charset="0"/>
              <a:buNone/>
            </a:pPr>
            <a:r>
              <a:rPr lang="en-US" i="1">
                <a:solidFill>
                  <a:srgbClr val="953735"/>
                </a:solidFill>
              </a:rPr>
              <a:t>TODAY:</a:t>
            </a:r>
          </a:p>
          <a:p>
            <a:pPr marL="514350" indent="-514350"/>
            <a:r>
              <a:rPr lang="en-US"/>
              <a:t>	Fluid Exchange (Handout)</a:t>
            </a:r>
          </a:p>
          <a:p>
            <a:pPr marL="514350" indent="-514350"/>
            <a:r>
              <a:rPr lang="en-US"/>
              <a:t> </a:t>
            </a:r>
          </a:p>
        </p:txBody>
      </p:sp>
      <p:pic>
        <p:nvPicPr>
          <p:cNvPr id="20484" name="Picture 4" descr="Screen Shot 2018-04-12 at 2.53.15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190750"/>
            <a:ext cx="9144000"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Rectangle 5"/>
          <p:cNvSpPr>
            <a:spLocks noChangeArrowheads="1"/>
          </p:cNvSpPr>
          <p:nvPr/>
        </p:nvSpPr>
        <p:spPr bwMode="auto">
          <a:xfrm>
            <a:off x="1066800" y="5657850"/>
            <a:ext cx="7391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t>Wait for Dr. R's instructions on exchanging fluids, keeping records, and using the forms provided.</a:t>
            </a:r>
          </a:p>
          <a:p>
            <a:pPr algn="ctr"/>
            <a:endParaRPr lang="en-US"/>
          </a:p>
        </p:txBody>
      </p:sp>
      <p:sp>
        <p:nvSpPr>
          <p:cNvPr id="20486" name="Rectangle 7">
            <a:hlinkClick r:id="rId3"/>
          </p:cNvPr>
          <p:cNvSpPr>
            <a:spLocks noChangeArrowheads="1"/>
          </p:cNvSpPr>
          <p:nvPr/>
        </p:nvSpPr>
        <p:spPr bwMode="auto">
          <a:xfrm>
            <a:off x="1066800" y="2754313"/>
            <a:ext cx="7391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800" i="1" dirty="0"/>
              <a:t>http://</a:t>
            </a:r>
            <a:r>
              <a:rPr lang="en-US" sz="1800" i="1" dirty="0" err="1"/>
              <a:t>chemconnections.org</a:t>
            </a:r>
            <a:r>
              <a:rPr lang="en-US" sz="1800" i="1" dirty="0"/>
              <a:t>/general/chem120/fluid-ex.108.html</a:t>
            </a:r>
            <a:endParaRPr lang="en-US" sz="1800"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381000" y="304800"/>
            <a:ext cx="7772400" cy="685800"/>
          </a:xfrm>
          <a:prstGeom prst="rect">
            <a:avLst/>
          </a:prstGeom>
          <a:noFill/>
          <a:ln w="9525">
            <a:noFill/>
            <a:miter lim="800000"/>
            <a:headEnd/>
            <a:tailEnd/>
          </a:ln>
          <a:effectLst/>
        </p:spPr>
        <p:txBody>
          <a:bodyPr anchor="ctr"/>
          <a:lstStyle/>
          <a:p>
            <a:pPr algn="ctr" eaLnBrk="0" hangingPunct="0"/>
            <a:r>
              <a:rPr lang="en-US" sz="4400">
                <a:effectLst>
                  <a:outerShdw blurRad="38100" dist="38100" dir="2700000" algn="tl">
                    <a:srgbClr val="DDDDDD"/>
                  </a:outerShdw>
                </a:effectLst>
                <a:latin typeface="Times" charset="0"/>
              </a:rPr>
              <a:t>Acid-Base Indicators</a:t>
            </a:r>
          </a:p>
        </p:txBody>
      </p:sp>
      <p:pic>
        <p:nvPicPr>
          <p:cNvPr id="21507" name="Picture 3" descr="Screen Shot 2017-10-22 at 9.49.45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2300" y="1416050"/>
            <a:ext cx="7899400" cy="402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447800" y="4876800"/>
            <a:ext cx="1981200" cy="400050"/>
          </a:xfrm>
          <a:prstGeom prst="rect">
            <a:avLst/>
          </a:prstGeom>
          <a:no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solidFill>
                  <a:srgbClr val="F2DCDB"/>
                </a:solidFill>
              </a:rPr>
              <a:t>&lt;7 ACIDIC</a:t>
            </a:r>
          </a:p>
        </p:txBody>
      </p:sp>
      <p:sp>
        <p:nvSpPr>
          <p:cNvPr id="5" name="TextBox 4"/>
          <p:cNvSpPr txBox="1"/>
          <p:nvPr/>
        </p:nvSpPr>
        <p:spPr>
          <a:xfrm>
            <a:off x="6019800" y="4876800"/>
            <a:ext cx="1981200" cy="369888"/>
          </a:xfrm>
          <a:prstGeom prst="rect">
            <a:avLst/>
          </a:prstGeom>
          <a:no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B9CDE5"/>
                </a:solidFill>
              </a:rPr>
              <a:t>&gt;7 BASIC</a:t>
            </a:r>
          </a:p>
        </p:txBody>
      </p:sp>
      <p:sp>
        <p:nvSpPr>
          <p:cNvPr id="21510" name="TextBox 5"/>
          <p:cNvSpPr txBox="1">
            <a:spLocks noChangeArrowheads="1"/>
          </p:cNvSpPr>
          <p:nvPr/>
        </p:nvSpPr>
        <p:spPr bwMode="auto">
          <a:xfrm>
            <a:off x="3962400" y="4857750"/>
            <a:ext cx="198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solidFill>
                  <a:srgbClr val="FF0000"/>
                </a:solidFill>
              </a:rPr>
              <a:t> </a:t>
            </a:r>
            <a:r>
              <a:rPr lang="en-US" sz="2000">
                <a:solidFill>
                  <a:schemeClr val="bg1"/>
                </a:solidFill>
              </a:rPr>
              <a:t>Neutral</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atin typeface="Calibri" charset="0"/>
                <a:ea typeface="ＭＳ Ｐゴシック" charset="0"/>
                <a:cs typeface="ＭＳ Ｐゴシック" charset="0"/>
              </a:rPr>
              <a:t>Indicators</a:t>
            </a:r>
          </a:p>
        </p:txBody>
      </p:sp>
      <p:pic>
        <p:nvPicPr>
          <p:cNvPr id="22531" name="indicators.MOV" descr="/Users/ronrusay/Desktop/Powerpoint &amp; Movies/Movies/indicators.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2590800" y="1417638"/>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3" descr="Screen Shot 2017-10-22 at 9.49.45 A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4876800"/>
            <a:ext cx="3035300"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85851" fill="hold"/>
                                        <p:tgtEl>
                                          <p:spTgt spid="2253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2531"/>
                </p:tgtEl>
              </p:cMediaNode>
            </p:video>
            <p:seq concurrent="1" nextAc="seek">
              <p:cTn id="8" restart="whenNotActive" fill="hold" evtFilter="cancelBubble" nodeType="interactiveSeq">
                <p:stCondLst>
                  <p:cond evt="onClick" delay="0">
                    <p:tgtEl>
                      <p:spTgt spid="22531"/>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2531"/>
                                        </p:tgtEl>
                                      </p:cBhvr>
                                    </p:cmd>
                                  </p:childTnLst>
                                </p:cTn>
                              </p:par>
                            </p:childTnLst>
                          </p:cTn>
                        </p:par>
                      </p:childTnLst>
                    </p:cTn>
                  </p:par>
                </p:childTnLst>
              </p:cTn>
              <p:nextCondLst>
                <p:cond evt="onClick" delay="0">
                  <p:tgtEl>
                    <p:spTgt spid="22531"/>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381000" y="304800"/>
            <a:ext cx="7772400" cy="685800"/>
          </a:xfrm>
          <a:prstGeom prst="rect">
            <a:avLst/>
          </a:prstGeom>
          <a:noFill/>
          <a:ln w="9525">
            <a:noFill/>
            <a:miter lim="800000"/>
            <a:headEnd/>
            <a:tailEnd/>
          </a:ln>
          <a:effectLst/>
        </p:spPr>
        <p:txBody>
          <a:bodyPr anchor="ctr"/>
          <a:lstStyle/>
          <a:p>
            <a:pPr algn="ctr" eaLnBrk="0" hangingPunct="0"/>
            <a:r>
              <a:rPr lang="en-US" sz="4400">
                <a:effectLst>
                  <a:outerShdw blurRad="38100" dist="38100" dir="2700000" algn="tl">
                    <a:srgbClr val="DDDDDD"/>
                  </a:outerShdw>
                </a:effectLst>
                <a:latin typeface="Times" charset="0"/>
              </a:rPr>
              <a:t>Acid-Base Indicators</a:t>
            </a:r>
          </a:p>
        </p:txBody>
      </p:sp>
      <p:pic>
        <p:nvPicPr>
          <p:cNvPr id="23555" name="Picture 4" descr="FG16_007.JPG                                                   000001A1BLB ART AS OF 6/7              B35DC62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219200"/>
            <a:ext cx="7621588" cy="50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ctrTitle"/>
          </p:nvPr>
        </p:nvSpPr>
        <p:spPr>
          <a:xfrm>
            <a:off x="685800" y="735013"/>
            <a:ext cx="7772400" cy="1470025"/>
          </a:xfrm>
        </p:spPr>
        <p:txBody>
          <a:bodyPr/>
          <a:lstStyle/>
          <a:p>
            <a:r>
              <a:rPr lang="en-US">
                <a:latin typeface="Calibri" charset="0"/>
                <a:ea typeface="ＭＳ Ｐゴシック" charset="0"/>
                <a:cs typeface="ＭＳ Ｐゴシック" charset="0"/>
              </a:rPr>
              <a:t>Chem 108: Class/ Lab </a:t>
            </a:r>
            <a:br>
              <a:rPr lang="en-US">
                <a:latin typeface="Calibri" charset="0"/>
                <a:ea typeface="ＭＳ Ｐゴシック" charset="0"/>
                <a:cs typeface="ＭＳ Ｐゴシック" charset="0"/>
              </a:rPr>
            </a:br>
            <a:r>
              <a:rPr lang="en-US" sz="3200">
                <a:latin typeface="Calibri" charset="0"/>
                <a:ea typeface="ＭＳ Ｐゴシック" charset="0"/>
                <a:cs typeface="ＭＳ Ｐゴシック" charset="0"/>
              </a:rPr>
              <a:t>Week 13</a:t>
            </a:r>
          </a:p>
        </p:txBody>
      </p:sp>
      <p:sp>
        <p:nvSpPr>
          <p:cNvPr id="4" name="Rectangle 3"/>
          <p:cNvSpPr/>
          <p:nvPr/>
        </p:nvSpPr>
        <p:spPr>
          <a:xfrm>
            <a:off x="990600" y="1981200"/>
            <a:ext cx="7620000" cy="3416320"/>
          </a:xfrm>
          <a:prstGeom prst="rect">
            <a:avLst/>
          </a:prstGeom>
        </p:spPr>
        <p:txBody>
          <a:bodyPr>
            <a:spAutoFit/>
          </a:bodyPr>
          <a:lstStyle/>
          <a:p>
            <a:pPr marL="514350" indent="-514350">
              <a:buFont typeface="Arial" charset="0"/>
              <a:buAutoNum type="arabicParenR"/>
            </a:pPr>
            <a:r>
              <a:rPr lang="en-US" dirty="0" smtClean="0">
                <a:solidFill>
                  <a:srgbClr val="BFBFBF"/>
                </a:solidFill>
              </a:rPr>
              <a:t>Fluid </a:t>
            </a:r>
            <a:r>
              <a:rPr lang="en-US" dirty="0">
                <a:solidFill>
                  <a:srgbClr val="BFBFBF"/>
                </a:solidFill>
              </a:rPr>
              <a:t>Exchange</a:t>
            </a:r>
          </a:p>
          <a:p>
            <a:pPr marL="514350" indent="-514350"/>
            <a:r>
              <a:rPr lang="en-US" dirty="0">
                <a:solidFill>
                  <a:srgbClr val="BFBFBF"/>
                </a:solidFill>
              </a:rPr>
              <a:t>(Handout) </a:t>
            </a:r>
            <a:r>
              <a:rPr lang="en-US" i="1" dirty="0">
                <a:solidFill>
                  <a:srgbClr val="BFBFBF"/>
                </a:solidFill>
              </a:rPr>
              <a:t>Due Next Lab</a:t>
            </a:r>
            <a:r>
              <a:rPr lang="en-US" i="1" dirty="0">
                <a:solidFill>
                  <a:srgbClr val="FF0000"/>
                </a:solidFill>
              </a:rPr>
              <a:t/>
            </a:r>
            <a:br>
              <a:rPr lang="en-US" i="1" dirty="0">
                <a:solidFill>
                  <a:srgbClr val="FF0000"/>
                </a:solidFill>
              </a:rPr>
            </a:br>
            <a:endParaRPr lang="en-US" i="1" dirty="0" smtClean="0">
              <a:solidFill>
                <a:srgbClr val="FF0000"/>
              </a:solidFill>
            </a:endParaRPr>
          </a:p>
          <a:p>
            <a:pPr marL="514350" indent="-514350"/>
            <a:r>
              <a:rPr lang="en-US" i="1" dirty="0" smtClean="0">
                <a:solidFill>
                  <a:srgbClr val="953735"/>
                </a:solidFill>
              </a:rPr>
              <a:t>TODAY:</a:t>
            </a:r>
            <a:endParaRPr lang="en-US" dirty="0"/>
          </a:p>
          <a:p>
            <a:pPr marL="514350" indent="-514350">
              <a:buFont typeface="Arial" charset="0"/>
              <a:buNone/>
            </a:pPr>
            <a:r>
              <a:rPr lang="en-US" dirty="0"/>
              <a:t>2) To </a:t>
            </a:r>
            <a:r>
              <a:rPr lang="en-US" sz="2000" i="1" dirty="0"/>
              <a:t>Do: </a:t>
            </a:r>
            <a:r>
              <a:rPr lang="en-US" dirty="0"/>
              <a:t>Acid-Base Equilibrium Experiment</a:t>
            </a:r>
          </a:p>
          <a:p>
            <a:pPr marL="514350" indent="-514350">
              <a:buFont typeface="Arial" charset="0"/>
              <a:buNone/>
            </a:pPr>
            <a:r>
              <a:rPr lang="en-US" dirty="0"/>
              <a:t>(Handout)  </a:t>
            </a:r>
            <a:br>
              <a:rPr lang="en-US" dirty="0"/>
            </a:br>
            <a:r>
              <a:rPr lang="en-US" i="1" dirty="0">
                <a:solidFill>
                  <a:srgbClr val="FF0000"/>
                </a:solidFill>
              </a:rPr>
              <a:t>Data table completed &amp; signed before leaving Lab</a:t>
            </a:r>
          </a:p>
          <a:p>
            <a:pPr marL="514350" indent="-514350">
              <a:buFont typeface="Arial" charset="0"/>
              <a:buNone/>
            </a:pPr>
            <a:endParaRPr lang="en-US" i="1" dirty="0">
              <a:solidFill>
                <a:srgbClr val="FF0000"/>
              </a:solidFill>
            </a:endParaRPr>
          </a:p>
          <a:p>
            <a:pPr marL="514350" indent="-514350">
              <a:buFont typeface="Arial" charset="0"/>
              <a:buNone/>
            </a:pPr>
            <a:r>
              <a:rPr lang="en-US" i="1" dirty="0">
                <a:solidFill>
                  <a:srgbClr val="FF0000"/>
                </a:solidFill>
              </a:rPr>
              <a:t>		Fully Completed Handout Due Next Week</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228600"/>
            <a:ext cx="8229600" cy="1143000"/>
          </a:xfrm>
        </p:spPr>
        <p:txBody>
          <a:bodyPr/>
          <a:lstStyle/>
          <a:p>
            <a:r>
              <a:rPr lang="en-US" sz="3600" i="1" dirty="0" smtClean="0">
                <a:latin typeface="Calibri" charset="0"/>
                <a:ea typeface="ＭＳ Ｐゴシック" charset="0"/>
                <a:cs typeface="ＭＳ Ｐゴシック" charset="0"/>
              </a:rPr>
              <a:t>Lab: universal Indicator, </a:t>
            </a:r>
            <a:r>
              <a:rPr lang="en-US" sz="3600" i="1" dirty="0">
                <a:latin typeface="Calibri" charset="0"/>
                <a:ea typeface="ＭＳ Ｐゴシック" charset="0"/>
                <a:cs typeface="ＭＳ Ｐゴシック" charset="0"/>
              </a:rPr>
              <a:t>litmus &amp; pH </a:t>
            </a:r>
            <a:r>
              <a:rPr lang="en-US" sz="3600" i="1" dirty="0" smtClean="0">
                <a:latin typeface="Calibri" charset="0"/>
                <a:ea typeface="ＭＳ Ｐゴシック" charset="0"/>
                <a:cs typeface="ＭＳ Ｐゴシック" charset="0"/>
              </a:rPr>
              <a:t>paper </a:t>
            </a:r>
            <a:endParaRPr lang="en-US" sz="3600" i="1" dirty="0">
              <a:latin typeface="Calibri" charset="0"/>
              <a:ea typeface="ＭＳ Ｐゴシック" charset="0"/>
              <a:cs typeface="ＭＳ Ｐゴシック" charset="0"/>
            </a:endParaRPr>
          </a:p>
        </p:txBody>
      </p:sp>
      <p:pic>
        <p:nvPicPr>
          <p:cNvPr id="25603" name="Picture 10" descr="Screen Shot 2017-10-24 at 2.25.49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849461"/>
            <a:ext cx="1914525" cy="171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3" descr="Screen Shot 2017-10-22 at 9.49.45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906797"/>
            <a:ext cx="28956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Screen Shot 2018-11-12 at 10.07.13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2565549"/>
            <a:ext cx="4127454" cy="3352800"/>
          </a:xfrm>
          <a:prstGeom prst="rect">
            <a:avLst/>
          </a:prstGeom>
        </p:spPr>
      </p:pic>
      <p:pic>
        <p:nvPicPr>
          <p:cNvPr id="3" name="Picture 2" descr="Screen Shot 2018-11-12 at 10.07.34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16475" y="3156019"/>
            <a:ext cx="4098925" cy="2441271"/>
          </a:xfrm>
          <a:prstGeom prst="rect">
            <a:avLst/>
          </a:prstGeom>
        </p:spPr>
      </p:pic>
      <p:sp>
        <p:nvSpPr>
          <p:cNvPr id="5" name="TextBox 4"/>
          <p:cNvSpPr txBox="1"/>
          <p:nvPr/>
        </p:nvSpPr>
        <p:spPr>
          <a:xfrm>
            <a:off x="1905000" y="3886200"/>
            <a:ext cx="2590800" cy="430887"/>
          </a:xfrm>
          <a:prstGeom prst="rect">
            <a:avLst/>
          </a:prstGeom>
          <a:solidFill>
            <a:srgbClr val="CCFFCC">
              <a:alpha val="71000"/>
            </a:srgbClr>
          </a:solidFill>
        </p:spPr>
        <p:txBody>
          <a:bodyPr wrap="square" rtlCol="0">
            <a:spAutoFit/>
          </a:bodyPr>
          <a:lstStyle/>
          <a:p>
            <a:endParaRPr lang="en-US" sz="2200" dirty="0"/>
          </a:p>
        </p:txBody>
      </p:sp>
      <p:sp>
        <p:nvSpPr>
          <p:cNvPr id="12" name="TextBox 11"/>
          <p:cNvSpPr txBox="1"/>
          <p:nvPr/>
        </p:nvSpPr>
        <p:spPr>
          <a:xfrm>
            <a:off x="1903663" y="4569023"/>
            <a:ext cx="2590800" cy="307777"/>
          </a:xfrm>
          <a:prstGeom prst="rect">
            <a:avLst/>
          </a:prstGeom>
          <a:solidFill>
            <a:srgbClr val="CCFFCC">
              <a:alpha val="71000"/>
            </a:srgbClr>
          </a:solidFill>
        </p:spPr>
        <p:txBody>
          <a:bodyPr wrap="square" rtlCol="0">
            <a:spAutoFit/>
          </a:bodyPr>
          <a:lstStyle/>
          <a:p>
            <a:r>
              <a:rPr lang="en-US" sz="1400" dirty="0" smtClean="0"/>
              <a:t> </a:t>
            </a:r>
            <a:endParaRPr lang="en-US" sz="1400" dirty="0"/>
          </a:p>
        </p:txBody>
      </p:sp>
      <p:sp>
        <p:nvSpPr>
          <p:cNvPr id="13" name="TextBox 12"/>
          <p:cNvSpPr txBox="1"/>
          <p:nvPr/>
        </p:nvSpPr>
        <p:spPr>
          <a:xfrm>
            <a:off x="1905000" y="5562600"/>
            <a:ext cx="2590800" cy="307777"/>
          </a:xfrm>
          <a:prstGeom prst="rect">
            <a:avLst/>
          </a:prstGeom>
          <a:solidFill>
            <a:srgbClr val="CCFFCC">
              <a:alpha val="71000"/>
            </a:srgbClr>
          </a:solidFill>
        </p:spPr>
        <p:txBody>
          <a:bodyPr wrap="square" rtlCol="0">
            <a:spAutoFit/>
          </a:bodyPr>
          <a:lstStyle/>
          <a:p>
            <a:r>
              <a:rPr lang="en-US" sz="1400" dirty="0" smtClean="0"/>
              <a:t> </a:t>
            </a:r>
            <a:endParaRPr lang="en-US" sz="1400" dirty="0"/>
          </a:p>
        </p:txBody>
      </p:sp>
      <p:sp>
        <p:nvSpPr>
          <p:cNvPr id="14" name="TextBox 13"/>
          <p:cNvSpPr txBox="1"/>
          <p:nvPr/>
        </p:nvSpPr>
        <p:spPr>
          <a:xfrm>
            <a:off x="6248400" y="3156019"/>
            <a:ext cx="2667000" cy="307777"/>
          </a:xfrm>
          <a:prstGeom prst="rect">
            <a:avLst/>
          </a:prstGeom>
          <a:solidFill>
            <a:srgbClr val="CCFFCC">
              <a:alpha val="71000"/>
            </a:srgbClr>
          </a:solidFill>
        </p:spPr>
        <p:txBody>
          <a:bodyPr wrap="square" rtlCol="0">
            <a:spAutoFit/>
          </a:bodyPr>
          <a:lstStyle/>
          <a:p>
            <a:r>
              <a:rPr lang="en-US" sz="1400" dirty="0" smtClean="0"/>
              <a:t> </a:t>
            </a:r>
            <a:endParaRPr lang="en-US" sz="1400" dirty="0"/>
          </a:p>
        </p:txBody>
      </p:sp>
      <p:sp>
        <p:nvSpPr>
          <p:cNvPr id="11" name="TextBox 10"/>
          <p:cNvSpPr txBox="1"/>
          <p:nvPr/>
        </p:nvSpPr>
        <p:spPr>
          <a:xfrm>
            <a:off x="1905000" y="4873823"/>
            <a:ext cx="2590800" cy="307777"/>
          </a:xfrm>
          <a:prstGeom prst="rect">
            <a:avLst/>
          </a:prstGeom>
          <a:solidFill>
            <a:schemeClr val="accent4">
              <a:lumMod val="40000"/>
              <a:lumOff val="60000"/>
              <a:alpha val="71000"/>
            </a:schemeClr>
          </a:solidFill>
        </p:spPr>
        <p:txBody>
          <a:bodyPr wrap="square" rtlCol="0">
            <a:spAutoFit/>
          </a:bodyPr>
          <a:lstStyle/>
          <a:p>
            <a:r>
              <a:rPr lang="en-US" sz="1400" dirty="0" smtClean="0"/>
              <a:t> </a:t>
            </a:r>
            <a:endParaRPr lang="en-US" sz="14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3" grpId="0" animBg="1"/>
      <p:bldP spid="14"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10" descr="Screen Shot 2017-10-24 at 2.25.49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392" y="838200"/>
            <a:ext cx="1279608" cy="1146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3" descr="Screen Shot 2017-10-22 at 9.49.45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81001"/>
            <a:ext cx="3926841" cy="2002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Screen Shot 2018-11-12 at 10.07.13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2565549"/>
            <a:ext cx="4127454" cy="3352800"/>
          </a:xfrm>
          <a:prstGeom prst="rect">
            <a:avLst/>
          </a:prstGeom>
        </p:spPr>
      </p:pic>
      <p:sp>
        <p:nvSpPr>
          <p:cNvPr id="5" name="TextBox 4"/>
          <p:cNvSpPr txBox="1"/>
          <p:nvPr/>
        </p:nvSpPr>
        <p:spPr>
          <a:xfrm>
            <a:off x="1905000" y="3886200"/>
            <a:ext cx="2590800" cy="430887"/>
          </a:xfrm>
          <a:prstGeom prst="rect">
            <a:avLst/>
          </a:prstGeom>
          <a:solidFill>
            <a:srgbClr val="CCFFCC">
              <a:alpha val="71000"/>
            </a:srgbClr>
          </a:solidFill>
        </p:spPr>
        <p:txBody>
          <a:bodyPr wrap="square" rtlCol="0">
            <a:spAutoFit/>
          </a:bodyPr>
          <a:lstStyle/>
          <a:p>
            <a:endParaRPr lang="en-US" sz="2200" dirty="0"/>
          </a:p>
        </p:txBody>
      </p:sp>
      <p:sp>
        <p:nvSpPr>
          <p:cNvPr id="12" name="TextBox 11"/>
          <p:cNvSpPr txBox="1"/>
          <p:nvPr/>
        </p:nvSpPr>
        <p:spPr>
          <a:xfrm>
            <a:off x="1903663" y="4569023"/>
            <a:ext cx="2590800" cy="307777"/>
          </a:xfrm>
          <a:prstGeom prst="rect">
            <a:avLst/>
          </a:prstGeom>
          <a:solidFill>
            <a:srgbClr val="CCFFCC">
              <a:alpha val="71000"/>
            </a:srgbClr>
          </a:solidFill>
        </p:spPr>
        <p:txBody>
          <a:bodyPr wrap="square" rtlCol="0">
            <a:spAutoFit/>
          </a:bodyPr>
          <a:lstStyle/>
          <a:p>
            <a:r>
              <a:rPr lang="en-US" sz="1400" dirty="0" smtClean="0"/>
              <a:t> </a:t>
            </a:r>
            <a:endParaRPr lang="en-US" sz="1400" dirty="0"/>
          </a:p>
        </p:txBody>
      </p:sp>
      <p:sp>
        <p:nvSpPr>
          <p:cNvPr id="13" name="TextBox 12"/>
          <p:cNvSpPr txBox="1"/>
          <p:nvPr/>
        </p:nvSpPr>
        <p:spPr>
          <a:xfrm>
            <a:off x="1905000" y="5562600"/>
            <a:ext cx="2590800" cy="307777"/>
          </a:xfrm>
          <a:prstGeom prst="rect">
            <a:avLst/>
          </a:prstGeom>
          <a:solidFill>
            <a:srgbClr val="CCFFCC">
              <a:alpha val="71000"/>
            </a:srgbClr>
          </a:solidFill>
        </p:spPr>
        <p:txBody>
          <a:bodyPr wrap="square" rtlCol="0">
            <a:spAutoFit/>
          </a:bodyPr>
          <a:lstStyle/>
          <a:p>
            <a:r>
              <a:rPr lang="en-US" sz="1400" dirty="0" smtClean="0"/>
              <a:t> </a:t>
            </a:r>
            <a:endParaRPr lang="en-US" sz="1400" dirty="0"/>
          </a:p>
        </p:txBody>
      </p:sp>
      <p:sp>
        <p:nvSpPr>
          <p:cNvPr id="14" name="TextBox 13"/>
          <p:cNvSpPr txBox="1"/>
          <p:nvPr/>
        </p:nvSpPr>
        <p:spPr>
          <a:xfrm>
            <a:off x="6248400" y="3156019"/>
            <a:ext cx="2667000" cy="307777"/>
          </a:xfrm>
          <a:prstGeom prst="rect">
            <a:avLst/>
          </a:prstGeom>
          <a:solidFill>
            <a:srgbClr val="CCFFCC">
              <a:alpha val="71000"/>
            </a:srgbClr>
          </a:solidFill>
        </p:spPr>
        <p:txBody>
          <a:bodyPr wrap="square" rtlCol="0">
            <a:spAutoFit/>
          </a:bodyPr>
          <a:lstStyle/>
          <a:p>
            <a:r>
              <a:rPr lang="en-US" sz="1400" dirty="0" smtClean="0"/>
              <a:t> </a:t>
            </a:r>
            <a:endParaRPr lang="en-US" sz="1400" dirty="0"/>
          </a:p>
        </p:txBody>
      </p:sp>
      <p:pic>
        <p:nvPicPr>
          <p:cNvPr id="15" name="Picture 4" descr="Screen Shot 2018-04-14 at 4.23.35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0"/>
            <a:ext cx="2667000" cy="322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Screen Shot 2018-11-12 at 10.07.34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16475" y="3156019"/>
            <a:ext cx="4098925" cy="2441271"/>
          </a:xfrm>
          <a:prstGeom prst="rect">
            <a:avLst/>
          </a:prstGeom>
        </p:spPr>
      </p:pic>
      <p:sp>
        <p:nvSpPr>
          <p:cNvPr id="17" name="TextBox 16"/>
          <p:cNvSpPr txBox="1"/>
          <p:nvPr/>
        </p:nvSpPr>
        <p:spPr>
          <a:xfrm>
            <a:off x="6248400" y="3197423"/>
            <a:ext cx="2667000" cy="307777"/>
          </a:xfrm>
          <a:prstGeom prst="rect">
            <a:avLst/>
          </a:prstGeom>
          <a:solidFill>
            <a:srgbClr val="CCFFCC">
              <a:alpha val="71000"/>
            </a:srgbClr>
          </a:solidFill>
        </p:spPr>
        <p:txBody>
          <a:bodyPr wrap="square" rtlCol="0">
            <a:spAutoFit/>
          </a:bodyPr>
          <a:lstStyle/>
          <a:p>
            <a:r>
              <a:rPr lang="en-US" sz="1400" dirty="0" smtClean="0"/>
              <a:t> </a:t>
            </a:r>
            <a:endParaRPr lang="en-US" sz="1400" dirty="0"/>
          </a:p>
        </p:txBody>
      </p:sp>
      <p:sp>
        <p:nvSpPr>
          <p:cNvPr id="18" name="TextBox 17"/>
          <p:cNvSpPr txBox="1"/>
          <p:nvPr/>
        </p:nvSpPr>
        <p:spPr>
          <a:xfrm>
            <a:off x="1905000" y="4873823"/>
            <a:ext cx="2590800" cy="307777"/>
          </a:xfrm>
          <a:prstGeom prst="rect">
            <a:avLst/>
          </a:prstGeom>
          <a:solidFill>
            <a:schemeClr val="accent4">
              <a:lumMod val="40000"/>
              <a:lumOff val="60000"/>
              <a:alpha val="71000"/>
            </a:schemeClr>
          </a:solidFill>
        </p:spPr>
        <p:txBody>
          <a:bodyPr wrap="square" rtlCol="0">
            <a:spAutoFit/>
          </a:bodyPr>
          <a:lstStyle/>
          <a:p>
            <a:r>
              <a:rPr lang="en-US" sz="1400" dirty="0" smtClean="0"/>
              <a:t> </a:t>
            </a:r>
            <a:endParaRPr lang="en-US" sz="1400" dirty="0"/>
          </a:p>
        </p:txBody>
      </p:sp>
    </p:spTree>
    <p:extLst>
      <p:ext uri="{BB962C8B-B14F-4D97-AF65-F5344CB8AC3E}">
        <p14:creationId xmlns:p14="http://schemas.microsoft.com/office/powerpoint/2010/main" val="40162529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8-11-12 at 10.07.1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565549"/>
            <a:ext cx="4127454" cy="3352800"/>
          </a:xfrm>
          <a:prstGeom prst="rect">
            <a:avLst/>
          </a:prstGeom>
        </p:spPr>
      </p:pic>
      <p:pic>
        <p:nvPicPr>
          <p:cNvPr id="3" name="Picture 2" descr="Screen Shot 2018-11-12 at 10.07.34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6475" y="3156019"/>
            <a:ext cx="4098925" cy="2441271"/>
          </a:xfrm>
          <a:prstGeom prst="rect">
            <a:avLst/>
          </a:prstGeom>
        </p:spPr>
      </p:pic>
      <p:pic>
        <p:nvPicPr>
          <p:cNvPr id="7" name="Picture 9" descr="Screen Shot 2018-04-12 at 2.10.04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993775"/>
            <a:ext cx="26162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a:xfrm>
            <a:off x="457200" y="-76200"/>
            <a:ext cx="8229600" cy="1143000"/>
          </a:xfrm>
        </p:spPr>
        <p:txBody>
          <a:bodyPr/>
          <a:lstStyle/>
          <a:p>
            <a:r>
              <a:rPr lang="en-US" sz="3600" i="1" dirty="0">
                <a:latin typeface="Calibri" charset="0"/>
                <a:ea typeface="ＭＳ Ｐゴシック" charset="0"/>
                <a:cs typeface="ＭＳ Ｐゴシック" charset="0"/>
              </a:rPr>
              <a:t>Lab pH: pH Meter (</a:t>
            </a:r>
            <a:r>
              <a:rPr lang="en-US" sz="3600" i="1" dirty="0" err="1">
                <a:latin typeface="Calibri" charset="0"/>
                <a:ea typeface="ＭＳ Ｐゴシック" charset="0"/>
                <a:cs typeface="ＭＳ Ｐゴシック" charset="0"/>
              </a:rPr>
              <a:t>Chem</a:t>
            </a:r>
            <a:r>
              <a:rPr lang="en-US" sz="3600" i="1" dirty="0">
                <a:latin typeface="Calibri" charset="0"/>
                <a:ea typeface="ＭＳ Ｐゴシック" charset="0"/>
                <a:cs typeface="ＭＳ Ｐゴシック" charset="0"/>
              </a:rPr>
              <a:t> 120)</a:t>
            </a:r>
          </a:p>
        </p:txBody>
      </p:sp>
      <p:sp>
        <p:nvSpPr>
          <p:cNvPr id="10" name="TextBox 9"/>
          <p:cNvSpPr txBox="1"/>
          <p:nvPr/>
        </p:nvSpPr>
        <p:spPr>
          <a:xfrm>
            <a:off x="3048000" y="2820412"/>
            <a:ext cx="762000" cy="3046988"/>
          </a:xfrm>
          <a:prstGeom prst="rect">
            <a:avLst/>
          </a:prstGeom>
          <a:solidFill>
            <a:srgbClr val="CCFFCC"/>
          </a:solidFill>
        </p:spPr>
        <p:txBody>
          <a:bodyPr wrap="square" rtlCol="0">
            <a:spAutoFit/>
          </a:bodyPr>
          <a:lstStyle/>
          <a:p>
            <a:endParaRPr lang="en-US" sz="1200" dirty="0" smtClean="0"/>
          </a:p>
          <a:p>
            <a:pPr algn="ctr"/>
            <a:r>
              <a:rPr lang="en-US" sz="1000" dirty="0" smtClean="0"/>
              <a:t>1.0</a:t>
            </a:r>
            <a:endParaRPr lang="en-US" sz="1000" dirty="0"/>
          </a:p>
          <a:p>
            <a:endParaRPr lang="en-US" sz="1000" dirty="0" smtClean="0"/>
          </a:p>
          <a:p>
            <a:pPr algn="ctr"/>
            <a:r>
              <a:rPr lang="en-US" sz="1000" dirty="0" smtClean="0"/>
              <a:t>13.0</a:t>
            </a:r>
            <a:endParaRPr lang="en-US" sz="1000" dirty="0"/>
          </a:p>
          <a:p>
            <a:endParaRPr lang="en-US" sz="1000" dirty="0" smtClean="0"/>
          </a:p>
          <a:p>
            <a:pPr algn="ctr"/>
            <a:r>
              <a:rPr lang="en-US" sz="1000" dirty="0" smtClean="0"/>
              <a:t>7.0</a:t>
            </a:r>
            <a:endParaRPr lang="en-US" sz="1000" dirty="0"/>
          </a:p>
          <a:p>
            <a:endParaRPr lang="en-US" sz="1000" dirty="0" smtClean="0"/>
          </a:p>
          <a:p>
            <a:pPr algn="ctr"/>
            <a:r>
              <a:rPr lang="en-US" sz="1000" dirty="0" smtClean="0"/>
              <a:t>6.4</a:t>
            </a:r>
            <a:endParaRPr lang="en-US" sz="1000" dirty="0"/>
          </a:p>
          <a:p>
            <a:endParaRPr lang="en-US" sz="1000" dirty="0" smtClean="0"/>
          </a:p>
          <a:p>
            <a:endParaRPr lang="en-US" sz="500" dirty="0"/>
          </a:p>
          <a:p>
            <a:pPr algn="ctr"/>
            <a:r>
              <a:rPr lang="en-US" sz="1000" dirty="0" smtClean="0"/>
              <a:t>10.1</a:t>
            </a:r>
          </a:p>
          <a:p>
            <a:endParaRPr lang="en-US" sz="1000" dirty="0"/>
          </a:p>
          <a:p>
            <a:pPr algn="ctr"/>
            <a:r>
              <a:rPr lang="en-US" sz="1000" dirty="0" smtClean="0"/>
              <a:t>4.7</a:t>
            </a:r>
          </a:p>
          <a:p>
            <a:endParaRPr lang="en-US" sz="1000" dirty="0"/>
          </a:p>
          <a:p>
            <a:pPr algn="ctr"/>
            <a:r>
              <a:rPr lang="en-US" sz="1000" dirty="0" smtClean="0"/>
              <a:t>8.4</a:t>
            </a:r>
          </a:p>
          <a:p>
            <a:endParaRPr lang="en-US" sz="1000" dirty="0"/>
          </a:p>
          <a:p>
            <a:pPr algn="ctr"/>
            <a:r>
              <a:rPr lang="en-US" sz="1000" dirty="0" smtClean="0"/>
              <a:t>12.0</a:t>
            </a:r>
          </a:p>
          <a:p>
            <a:endParaRPr lang="en-US" sz="1000" dirty="0"/>
          </a:p>
          <a:p>
            <a:pPr algn="ctr"/>
            <a:r>
              <a:rPr lang="en-US" sz="1000" dirty="0" smtClean="0"/>
              <a:t>6.1</a:t>
            </a:r>
            <a:endParaRPr lang="en-US" sz="1000" dirty="0"/>
          </a:p>
        </p:txBody>
      </p:sp>
      <p:sp>
        <p:nvSpPr>
          <p:cNvPr id="11" name="TextBox 10"/>
          <p:cNvSpPr txBox="1"/>
          <p:nvPr/>
        </p:nvSpPr>
        <p:spPr>
          <a:xfrm>
            <a:off x="7391400" y="3179769"/>
            <a:ext cx="762000" cy="2400657"/>
          </a:xfrm>
          <a:prstGeom prst="rect">
            <a:avLst/>
          </a:prstGeom>
          <a:solidFill>
            <a:srgbClr val="CCFFCC"/>
          </a:solidFill>
        </p:spPr>
        <p:txBody>
          <a:bodyPr wrap="square" rtlCol="0">
            <a:spAutoFit/>
          </a:bodyPr>
          <a:lstStyle/>
          <a:p>
            <a:pPr algn="ctr"/>
            <a:r>
              <a:rPr lang="en-US" sz="1000" dirty="0"/>
              <a:t>7</a:t>
            </a:r>
            <a:r>
              <a:rPr lang="en-US" sz="1000" dirty="0" smtClean="0"/>
              <a:t>.0</a:t>
            </a:r>
            <a:endParaRPr lang="en-US" sz="1000" dirty="0"/>
          </a:p>
          <a:p>
            <a:endParaRPr lang="en-US" sz="1000" dirty="0" smtClean="0"/>
          </a:p>
          <a:p>
            <a:pPr algn="ctr"/>
            <a:r>
              <a:rPr lang="en-US" sz="1000" dirty="0" smtClean="0"/>
              <a:t>10.9</a:t>
            </a:r>
            <a:endParaRPr lang="en-US" sz="1000" dirty="0"/>
          </a:p>
          <a:p>
            <a:endParaRPr lang="en-US" sz="1000" dirty="0" smtClean="0"/>
          </a:p>
          <a:p>
            <a:pPr algn="ctr"/>
            <a:r>
              <a:rPr lang="en-US" sz="1000" dirty="0" smtClean="0"/>
              <a:t>12.2</a:t>
            </a:r>
            <a:endParaRPr lang="en-US" sz="1000" dirty="0"/>
          </a:p>
          <a:p>
            <a:endParaRPr lang="en-US" sz="1000" dirty="0" smtClean="0"/>
          </a:p>
          <a:p>
            <a:pPr algn="ctr"/>
            <a:r>
              <a:rPr lang="en-US" sz="1000" dirty="0" smtClean="0"/>
              <a:t>3.8</a:t>
            </a:r>
            <a:endParaRPr lang="en-US" sz="1000" dirty="0"/>
          </a:p>
          <a:p>
            <a:endParaRPr lang="en-US" sz="1000" dirty="0" smtClean="0"/>
          </a:p>
          <a:p>
            <a:pPr algn="ctr"/>
            <a:r>
              <a:rPr lang="en-US" sz="1000" dirty="0" smtClean="0"/>
              <a:t>6.4</a:t>
            </a:r>
          </a:p>
          <a:p>
            <a:endParaRPr lang="en-US" sz="1000" dirty="0"/>
          </a:p>
          <a:p>
            <a:pPr algn="ctr"/>
            <a:r>
              <a:rPr lang="en-US" sz="1000" dirty="0" smtClean="0"/>
              <a:t>7.3</a:t>
            </a:r>
          </a:p>
          <a:p>
            <a:endParaRPr lang="en-US" sz="1000" dirty="0"/>
          </a:p>
          <a:p>
            <a:pPr algn="ctr"/>
            <a:r>
              <a:rPr lang="en-US" sz="1000" dirty="0" smtClean="0"/>
              <a:t>1.9</a:t>
            </a:r>
          </a:p>
          <a:p>
            <a:endParaRPr lang="en-US" sz="1000" dirty="0"/>
          </a:p>
          <a:p>
            <a:pPr algn="ctr"/>
            <a:r>
              <a:rPr lang="en-US" sz="1000" dirty="0" smtClean="0"/>
              <a:t>7.0</a:t>
            </a:r>
          </a:p>
        </p:txBody>
      </p:sp>
    </p:spTree>
    <p:extLst>
      <p:ext uri="{BB962C8B-B14F-4D97-AF65-F5344CB8AC3E}">
        <p14:creationId xmlns:p14="http://schemas.microsoft.com/office/powerpoint/2010/main" val="271489484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7270"/>
            <a:ext cx="8229600" cy="1143000"/>
          </a:xfrm>
        </p:spPr>
        <p:txBody>
          <a:bodyPr/>
          <a:lstStyle/>
          <a:p>
            <a:r>
              <a:rPr lang="en-US" dirty="0">
                <a:latin typeface="Times" charset="0"/>
                <a:ea typeface="ＭＳ Ｐゴシック" charset="0"/>
                <a:cs typeface="ＭＳ Ｐゴシック" charset="0"/>
              </a:rPr>
              <a:t>The pH Scale</a:t>
            </a:r>
          </a:p>
        </p:txBody>
      </p:sp>
      <p:sp>
        <p:nvSpPr>
          <p:cNvPr id="65540" name="Rectangle 3">
            <a:hlinkClick r:id="rId3"/>
          </p:cNvPr>
          <p:cNvSpPr>
            <a:spLocks noChangeArrowheads="1"/>
          </p:cNvSpPr>
          <p:nvPr/>
        </p:nvSpPr>
        <p:spPr bwMode="auto">
          <a:xfrm>
            <a:off x="457200" y="0"/>
            <a:ext cx="8229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https://</a:t>
            </a:r>
            <a:r>
              <a:rPr lang="en-US" sz="1800" dirty="0" err="1"/>
              <a:t>phet.colorado.edu</a:t>
            </a:r>
            <a:r>
              <a:rPr lang="en-US" sz="1800" dirty="0"/>
              <a:t>/en/simulation/</a:t>
            </a:r>
            <a:r>
              <a:rPr lang="en-US" sz="1800" dirty="0" err="1"/>
              <a:t>ph</a:t>
            </a:r>
            <a:r>
              <a:rPr lang="en-US" sz="1800" dirty="0"/>
              <a:t>-scale-basics</a:t>
            </a:r>
          </a:p>
        </p:txBody>
      </p:sp>
      <p:pic>
        <p:nvPicPr>
          <p:cNvPr id="3" name="Picture 2" descr="Screen Shot 2018-11-13 at 11.09.53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4700" y="990600"/>
            <a:ext cx="2501900" cy="3352800"/>
          </a:xfrm>
          <a:prstGeom prst="rect">
            <a:avLst/>
          </a:prstGeom>
        </p:spPr>
      </p:pic>
      <p:sp>
        <p:nvSpPr>
          <p:cNvPr id="4" name="Rectangle 3"/>
          <p:cNvSpPr/>
          <p:nvPr/>
        </p:nvSpPr>
        <p:spPr>
          <a:xfrm>
            <a:off x="6019800" y="1003042"/>
            <a:ext cx="2895600" cy="5416868"/>
          </a:xfrm>
          <a:prstGeom prst="rect">
            <a:avLst/>
          </a:prstGeom>
        </p:spPr>
        <p:txBody>
          <a:bodyPr wrap="square">
            <a:spAutoFit/>
          </a:bodyPr>
          <a:lstStyle/>
          <a:p>
            <a:r>
              <a:rPr lang="en-US" sz="2000" dirty="0" smtClean="0"/>
              <a:t>Quantitative, logarithmic, numeric scale based on </a:t>
            </a:r>
            <a:r>
              <a:rPr lang="en-US" sz="2000" dirty="0"/>
              <a:t>testing </a:t>
            </a:r>
            <a:r>
              <a:rPr lang="en-US" sz="2000" dirty="0" smtClean="0"/>
              <a:t>the electric current of </a:t>
            </a:r>
            <a:r>
              <a:rPr lang="en-US" sz="2000" dirty="0"/>
              <a:t>aqueous </a:t>
            </a:r>
            <a:r>
              <a:rPr lang="en-US" sz="2000" dirty="0" smtClean="0"/>
              <a:t>solutions &amp; relating it to the equilibrium concentration of the hydrogen ion, </a:t>
            </a:r>
            <a:br>
              <a:rPr lang="en-US" sz="2000" dirty="0" smtClean="0"/>
            </a:br>
            <a:r>
              <a:rPr lang="en-US" sz="2000" dirty="0" smtClean="0"/>
              <a:t>[H</a:t>
            </a:r>
            <a:r>
              <a:rPr lang="en-US" sz="2000" baseline="30000" dirty="0" smtClean="0"/>
              <a:t>+</a:t>
            </a:r>
            <a:r>
              <a:rPr lang="en-US" sz="2000" baseline="-25000" dirty="0" smtClean="0"/>
              <a:t>(</a:t>
            </a:r>
            <a:r>
              <a:rPr lang="en-US" sz="2000" baseline="-25000" dirty="0" err="1" smtClean="0"/>
              <a:t>aq</a:t>
            </a:r>
            <a:r>
              <a:rPr lang="en-US" sz="2000" baseline="-25000" dirty="0" smtClean="0"/>
              <a:t>) </a:t>
            </a:r>
            <a:r>
              <a:rPr lang="en-US" sz="2000" dirty="0" smtClean="0"/>
              <a:t>]= </a:t>
            </a:r>
            <a:r>
              <a:rPr lang="en-US" sz="2000" dirty="0"/>
              <a:t>[</a:t>
            </a:r>
            <a:r>
              <a:rPr lang="en-US" sz="2000" dirty="0" smtClean="0"/>
              <a:t>H</a:t>
            </a:r>
            <a:r>
              <a:rPr lang="en-US" sz="2000" baseline="-25000" dirty="0" smtClean="0"/>
              <a:t>3</a:t>
            </a:r>
            <a:r>
              <a:rPr lang="en-US" sz="2000" dirty="0" smtClean="0"/>
              <a:t>O</a:t>
            </a:r>
            <a:r>
              <a:rPr lang="en-US" sz="2000" baseline="30000" dirty="0" smtClean="0"/>
              <a:t>+</a:t>
            </a:r>
            <a:r>
              <a:rPr lang="en-US" sz="2000" baseline="-25000" dirty="0"/>
              <a:t>(</a:t>
            </a:r>
            <a:r>
              <a:rPr lang="en-US" sz="2000" baseline="-25000" dirty="0" err="1"/>
              <a:t>aq</a:t>
            </a:r>
            <a:r>
              <a:rPr lang="en-US" sz="2000" baseline="-25000" dirty="0" smtClean="0"/>
              <a:t>)</a:t>
            </a:r>
            <a:r>
              <a:rPr lang="en-US" sz="2000" dirty="0" smtClean="0"/>
              <a:t>]</a:t>
            </a:r>
          </a:p>
          <a:p>
            <a:endParaRPr lang="en-US" sz="2000" dirty="0"/>
          </a:p>
          <a:p>
            <a:r>
              <a:rPr lang="en-US" sz="1800" i="1" dirty="0" smtClean="0"/>
              <a:t>I</a:t>
            </a:r>
            <a:r>
              <a:rPr lang="en-US" sz="1800" i="1" dirty="0" smtClean="0"/>
              <a:t>ntroduced </a:t>
            </a:r>
            <a:r>
              <a:rPr lang="en-US" sz="1800" i="1" dirty="0" smtClean="0"/>
              <a:t>in 1909 by </a:t>
            </a:r>
            <a:r>
              <a:rPr lang="en-US" sz="1800" i="1" dirty="0" err="1" smtClean="0"/>
              <a:t>Søren</a:t>
            </a:r>
            <a:r>
              <a:rPr lang="en-US" sz="1800" i="1" dirty="0" smtClean="0"/>
              <a:t> </a:t>
            </a:r>
            <a:r>
              <a:rPr lang="en-US" sz="1800" i="1" dirty="0" err="1" smtClean="0"/>
              <a:t>Sørensen</a:t>
            </a:r>
            <a:r>
              <a:rPr lang="en-US" sz="1800" i="1" dirty="0" smtClean="0"/>
              <a:t>, Danish brewer/chemist, as a convenient way of expressing </a:t>
            </a:r>
            <a:r>
              <a:rPr lang="en-US" sz="1800" i="1" dirty="0" smtClean="0"/>
              <a:t>acidity</a:t>
            </a:r>
            <a:r>
              <a:rPr lang="en-US" sz="1800" i="1" dirty="0" smtClean="0"/>
              <a:t>……. Providing much improved  quality control in brewing.</a:t>
            </a:r>
            <a:endParaRPr lang="en-US" sz="1800" i="1" dirty="0"/>
          </a:p>
        </p:txBody>
      </p:sp>
      <p:pic>
        <p:nvPicPr>
          <p:cNvPr id="5" name="Picture 4" descr="Screen Shot 2018-11-13 at 11.14.44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 y="2108200"/>
            <a:ext cx="2705100" cy="2540000"/>
          </a:xfrm>
          <a:prstGeom prst="rect">
            <a:avLst/>
          </a:prstGeom>
        </p:spPr>
      </p:pic>
      <p:sp>
        <p:nvSpPr>
          <p:cNvPr id="6" name="TextBox 5"/>
          <p:cNvSpPr txBox="1"/>
          <p:nvPr/>
        </p:nvSpPr>
        <p:spPr>
          <a:xfrm>
            <a:off x="762000" y="4953000"/>
            <a:ext cx="152400" cy="461665"/>
          </a:xfrm>
          <a:prstGeom prst="rect">
            <a:avLst/>
          </a:prstGeom>
          <a:noFill/>
        </p:spPr>
        <p:txBody>
          <a:bodyPr wrap="square" rtlCol="0">
            <a:spAutoFit/>
          </a:bodyPr>
          <a:lstStyle/>
          <a:p>
            <a:r>
              <a:rPr lang="en-US" dirty="0" smtClean="0"/>
              <a:t>Beer’s pH ~ 4</a:t>
            </a:r>
            <a:endParaRPr lang="en-US" dirty="0"/>
          </a:p>
        </p:txBody>
      </p:sp>
      <p:pic>
        <p:nvPicPr>
          <p:cNvPr id="8" name="Picture 4" descr="Screen Shot 2018-04-14 at 4.23.35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3403600"/>
            <a:ext cx="2667000" cy="322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28600" y="889337"/>
            <a:ext cx="3810000" cy="1015663"/>
          </a:xfrm>
          <a:prstGeom prst="rect">
            <a:avLst/>
          </a:prstGeom>
        </p:spPr>
        <p:txBody>
          <a:bodyPr wrap="square">
            <a:spAutoFit/>
          </a:bodyPr>
          <a:lstStyle/>
          <a:p>
            <a:pPr algn="ctr"/>
            <a:r>
              <a:rPr lang="en-US" sz="2000" i="1" dirty="0" smtClean="0"/>
              <a:t>pH: the </a:t>
            </a:r>
            <a:r>
              <a:rPr lang="en-US" sz="2000" i="1" dirty="0"/>
              <a:t>negative </a:t>
            </a:r>
            <a:r>
              <a:rPr lang="en-US" sz="2000" i="1" dirty="0" smtClean="0"/>
              <a:t>logarithm</a:t>
            </a:r>
            <a:br>
              <a:rPr lang="en-US" sz="2000" i="1" dirty="0" smtClean="0"/>
            </a:br>
            <a:r>
              <a:rPr lang="en-US" sz="2000" i="1" dirty="0" smtClean="0"/>
              <a:t> </a:t>
            </a:r>
            <a:r>
              <a:rPr lang="en-US" sz="2000" i="1" dirty="0"/>
              <a:t>of </a:t>
            </a:r>
            <a:r>
              <a:rPr lang="en-US" sz="2000" i="1" dirty="0" smtClean="0"/>
              <a:t> the </a:t>
            </a:r>
            <a:br>
              <a:rPr lang="en-US" sz="2000" i="1" dirty="0" smtClean="0"/>
            </a:br>
            <a:r>
              <a:rPr lang="en-US" sz="2000" i="1" dirty="0" smtClean="0"/>
              <a:t>hydrogen </a:t>
            </a:r>
            <a:r>
              <a:rPr lang="en-US" sz="2000" i="1" dirty="0"/>
              <a:t>ion concentration.</a:t>
            </a:r>
            <a:endParaRPr lang="en-US" sz="2000" i="1" dirty="0"/>
          </a:p>
        </p:txBody>
      </p:sp>
      <p:sp>
        <p:nvSpPr>
          <p:cNvPr id="10" name="Rectangle 10">
            <a:hlinkClick r:id="rId7"/>
          </p:cNvPr>
          <p:cNvSpPr>
            <a:spLocks noChangeArrowheads="1"/>
          </p:cNvSpPr>
          <p:nvPr/>
        </p:nvSpPr>
        <p:spPr bwMode="auto">
          <a:xfrm>
            <a:off x="1066800" y="6443662"/>
            <a:ext cx="7315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dirty="0"/>
              <a:t>http://</a:t>
            </a:r>
            <a:r>
              <a:rPr lang="en-US" sz="1600" dirty="0" err="1"/>
              <a:t>www.chemconnections.org</a:t>
            </a:r>
            <a:r>
              <a:rPr lang="en-US" sz="1600" dirty="0"/>
              <a:t>/general/chem108/Acids-Bases%20Guide.html</a:t>
            </a:r>
          </a:p>
        </p:txBody>
      </p:sp>
    </p:spTree>
    <p:extLst>
      <p:ext uri="{BB962C8B-B14F-4D97-AF65-F5344CB8AC3E}">
        <p14:creationId xmlns:p14="http://schemas.microsoft.com/office/powerpoint/2010/main" val="20879308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ctrTitle"/>
          </p:nvPr>
        </p:nvSpPr>
        <p:spPr>
          <a:xfrm>
            <a:off x="685800" y="735013"/>
            <a:ext cx="7772400" cy="1470025"/>
          </a:xfrm>
        </p:spPr>
        <p:txBody>
          <a:bodyPr/>
          <a:lstStyle/>
          <a:p>
            <a:r>
              <a:rPr lang="en-US">
                <a:latin typeface="Calibri" charset="0"/>
                <a:ea typeface="ＭＳ Ｐゴシック" charset="0"/>
                <a:cs typeface="ＭＳ Ｐゴシック" charset="0"/>
              </a:rPr>
              <a:t>Chem 108: Class/ Lab </a:t>
            </a:r>
            <a:br>
              <a:rPr lang="en-US">
                <a:latin typeface="Calibri" charset="0"/>
                <a:ea typeface="ＭＳ Ｐゴシック" charset="0"/>
                <a:cs typeface="ＭＳ Ｐゴシック" charset="0"/>
              </a:rPr>
            </a:br>
            <a:r>
              <a:rPr lang="en-US" sz="3200">
                <a:latin typeface="Calibri" charset="0"/>
                <a:ea typeface="ＭＳ Ｐゴシック" charset="0"/>
                <a:cs typeface="ＭＳ Ｐゴシック" charset="0"/>
              </a:rPr>
              <a:t>Week 13</a:t>
            </a:r>
          </a:p>
        </p:txBody>
      </p:sp>
      <p:sp>
        <p:nvSpPr>
          <p:cNvPr id="4" name="Rectangle 3"/>
          <p:cNvSpPr/>
          <p:nvPr/>
        </p:nvSpPr>
        <p:spPr>
          <a:xfrm>
            <a:off x="1371600" y="1981200"/>
            <a:ext cx="7239000" cy="3693318"/>
          </a:xfrm>
          <a:prstGeom prst="rect">
            <a:avLst/>
          </a:prstGeom>
        </p:spPr>
        <p:txBody>
          <a:bodyPr>
            <a:spAutoFit/>
          </a:bodyPr>
          <a:lstStyle/>
          <a:p>
            <a:pPr marL="514350" indent="-514350">
              <a:buFont typeface="Arial" charset="0"/>
              <a:buAutoNum type="arabicParenR"/>
            </a:pPr>
            <a:r>
              <a:rPr lang="en-US" dirty="0" smtClean="0">
                <a:solidFill>
                  <a:schemeClr val="bg1">
                    <a:lumMod val="75000"/>
                  </a:schemeClr>
                </a:solidFill>
              </a:rPr>
              <a:t>Fluid </a:t>
            </a:r>
            <a:r>
              <a:rPr lang="en-US" dirty="0">
                <a:solidFill>
                  <a:schemeClr val="bg1">
                    <a:lumMod val="75000"/>
                  </a:schemeClr>
                </a:solidFill>
              </a:rPr>
              <a:t>Exchange</a:t>
            </a:r>
          </a:p>
          <a:p>
            <a:pPr marL="514350" indent="-514350">
              <a:buFont typeface="Arial" charset="0"/>
              <a:buNone/>
            </a:pPr>
            <a:r>
              <a:rPr lang="en-US" dirty="0">
                <a:solidFill>
                  <a:schemeClr val="bg1">
                    <a:lumMod val="75000"/>
                  </a:schemeClr>
                </a:solidFill>
              </a:rPr>
              <a:t>(Handout) </a:t>
            </a:r>
            <a:r>
              <a:rPr lang="en-US" i="1" dirty="0">
                <a:solidFill>
                  <a:schemeClr val="bg1">
                    <a:lumMod val="75000"/>
                  </a:schemeClr>
                </a:solidFill>
              </a:rPr>
              <a:t>Due Next </a:t>
            </a:r>
            <a:r>
              <a:rPr lang="en-US" i="1" dirty="0" smtClean="0">
                <a:solidFill>
                  <a:schemeClr val="bg1">
                    <a:lumMod val="75000"/>
                  </a:schemeClr>
                </a:solidFill>
              </a:rPr>
              <a:t>Lab</a:t>
            </a:r>
            <a:endParaRPr lang="en-US" dirty="0"/>
          </a:p>
          <a:p>
            <a:pPr marL="514350" indent="-514350">
              <a:buFont typeface="Arial" charset="0"/>
              <a:buNone/>
            </a:pPr>
            <a:r>
              <a:rPr lang="en-US" dirty="0">
                <a:solidFill>
                  <a:schemeClr val="bg1">
                    <a:lumMod val="75000"/>
                  </a:schemeClr>
                </a:solidFill>
              </a:rPr>
              <a:t>2) To </a:t>
            </a:r>
            <a:r>
              <a:rPr lang="en-US" sz="2000" i="1" dirty="0">
                <a:solidFill>
                  <a:schemeClr val="bg1">
                    <a:lumMod val="75000"/>
                  </a:schemeClr>
                </a:solidFill>
              </a:rPr>
              <a:t>Do: </a:t>
            </a:r>
            <a:r>
              <a:rPr lang="en-US" dirty="0">
                <a:solidFill>
                  <a:schemeClr val="bg1">
                    <a:lumMod val="75000"/>
                  </a:schemeClr>
                </a:solidFill>
              </a:rPr>
              <a:t>Acid-Base Equilibrium Experiment</a:t>
            </a:r>
          </a:p>
          <a:p>
            <a:pPr marL="514350" indent="-514350">
              <a:buFont typeface="Arial" charset="0"/>
              <a:buNone/>
            </a:pPr>
            <a:r>
              <a:rPr lang="en-US" sz="1800" dirty="0">
                <a:solidFill>
                  <a:schemeClr val="bg1">
                    <a:lumMod val="75000"/>
                  </a:schemeClr>
                </a:solidFill>
              </a:rPr>
              <a:t>(Handout)  </a:t>
            </a:r>
            <a:r>
              <a:rPr lang="en-US" dirty="0">
                <a:solidFill>
                  <a:schemeClr val="bg1">
                    <a:lumMod val="75000"/>
                  </a:schemeClr>
                </a:solidFill>
              </a:rPr>
              <a:t/>
            </a:r>
            <a:br>
              <a:rPr lang="en-US" dirty="0">
                <a:solidFill>
                  <a:schemeClr val="bg1">
                    <a:lumMod val="75000"/>
                  </a:schemeClr>
                </a:solidFill>
              </a:rPr>
            </a:br>
            <a:r>
              <a:rPr lang="en-US" i="1" dirty="0">
                <a:solidFill>
                  <a:schemeClr val="bg1">
                    <a:lumMod val="75000"/>
                  </a:schemeClr>
                </a:solidFill>
              </a:rPr>
              <a:t>Data completed &amp; signed before leaving </a:t>
            </a:r>
            <a:r>
              <a:rPr lang="en-US" i="1" dirty="0" smtClean="0">
                <a:solidFill>
                  <a:schemeClr val="bg1">
                    <a:lumMod val="75000"/>
                  </a:schemeClr>
                </a:solidFill>
              </a:rPr>
              <a:t>Lab</a:t>
            </a:r>
          </a:p>
          <a:p>
            <a:pPr marL="514350" indent="-514350"/>
            <a:endParaRPr lang="en-US" i="1" dirty="0" smtClean="0">
              <a:solidFill>
                <a:srgbClr val="953735"/>
              </a:solidFill>
            </a:endParaRPr>
          </a:p>
          <a:p>
            <a:pPr marL="514350" indent="-514350"/>
            <a:r>
              <a:rPr lang="en-US" i="1" dirty="0" smtClean="0">
                <a:solidFill>
                  <a:srgbClr val="953735"/>
                </a:solidFill>
              </a:rPr>
              <a:t>TODAY:</a:t>
            </a:r>
            <a:endParaRPr lang="en-US" i="1" dirty="0" smtClean="0"/>
          </a:p>
          <a:p>
            <a:pPr marL="514350" indent="-514350">
              <a:buFont typeface="Arial" charset="0"/>
              <a:buNone/>
            </a:pPr>
            <a:r>
              <a:rPr lang="en-US" dirty="0"/>
              <a:t>3</a:t>
            </a:r>
            <a:r>
              <a:rPr lang="en-US" dirty="0" smtClean="0"/>
              <a:t>) To </a:t>
            </a:r>
            <a:r>
              <a:rPr lang="en-US" sz="2000" i="1" dirty="0" smtClean="0"/>
              <a:t>Do: </a:t>
            </a:r>
            <a:r>
              <a:rPr lang="en-US" dirty="0" smtClean="0"/>
              <a:t>Unknown acid titration</a:t>
            </a:r>
          </a:p>
          <a:p>
            <a:pPr marL="514350" indent="-514350">
              <a:buFont typeface="Arial" charset="0"/>
              <a:buNone/>
            </a:pPr>
            <a:r>
              <a:rPr lang="en-US" i="1" dirty="0" smtClean="0"/>
              <a:t>Data completed &amp; signed before leaving Lab</a:t>
            </a:r>
            <a:endParaRPr lang="en-US" dirty="0" smtClean="0"/>
          </a:p>
          <a:p>
            <a:pPr marL="514350" indent="-514350">
              <a:buFont typeface="Arial" charset="0"/>
              <a:buNone/>
            </a:pPr>
            <a:endParaRPr lang="en-US" dirty="0">
              <a:solidFill>
                <a:srgbClr val="BFBFBF"/>
              </a:solidFill>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txBox="1">
            <a:spLocks/>
          </p:cNvSpPr>
          <p:nvPr/>
        </p:nvSpPr>
        <p:spPr bwMode="auto">
          <a:xfrm>
            <a:off x="1600200" y="282575"/>
            <a:ext cx="5791200" cy="1470025"/>
          </a:xfrm>
          <a:prstGeom prst="rect">
            <a:avLst/>
          </a:prstGeom>
          <a:noFill/>
          <a:ln w="9525">
            <a:noFill/>
            <a:miter lim="800000"/>
            <a:headEnd/>
            <a:tailEnd/>
          </a:ln>
        </p:spPr>
        <p:txBody>
          <a:bodyPr anchor="ctr">
            <a:prstTxWarp prst="textNoShape">
              <a:avLst/>
            </a:prstTxWarp>
          </a:bodyPr>
          <a:lstStyle/>
          <a:p>
            <a:pPr algn="ctr"/>
            <a:r>
              <a:rPr lang="en-US" sz="4400" dirty="0" err="1">
                <a:latin typeface="Calibri" pitchFamily="-112" charset="0"/>
              </a:rPr>
              <a:t>Chem</a:t>
            </a:r>
            <a:r>
              <a:rPr lang="en-US" sz="4400" dirty="0">
                <a:latin typeface="Calibri" pitchFamily="-112" charset="0"/>
              </a:rPr>
              <a:t> 108: Lab</a:t>
            </a:r>
            <a:r>
              <a:rPr lang="en-US" sz="4400" dirty="0" smtClean="0">
                <a:latin typeface="Calibri" pitchFamily="-112" charset="0"/>
              </a:rPr>
              <a:t/>
            </a:r>
            <a:br>
              <a:rPr lang="en-US" sz="4400" dirty="0" smtClean="0">
                <a:latin typeface="Calibri" pitchFamily="-112" charset="0"/>
              </a:rPr>
            </a:br>
            <a:endParaRPr lang="en-US" sz="3200" dirty="0">
              <a:latin typeface="Calibri" pitchFamily="-112" charset="0"/>
            </a:endParaRPr>
          </a:p>
        </p:txBody>
      </p:sp>
      <p:pic>
        <p:nvPicPr>
          <p:cNvPr id="32771" name="Picture 3" descr="Screen Shot 2017-10-30 at 10.45.15 AM.png"/>
          <p:cNvPicPr>
            <a:picLocks noChangeAspect="1"/>
          </p:cNvPicPr>
          <p:nvPr/>
        </p:nvPicPr>
        <p:blipFill>
          <a:blip r:embed="rId3"/>
          <a:srcRect/>
          <a:stretch>
            <a:fillRect/>
          </a:stretch>
        </p:blipFill>
        <p:spPr bwMode="auto">
          <a:xfrm>
            <a:off x="1600200" y="1752600"/>
            <a:ext cx="6229350" cy="4629150"/>
          </a:xfrm>
          <a:prstGeom prst="rect">
            <a:avLst/>
          </a:prstGeom>
          <a:noFill/>
          <a:ln w="9525">
            <a:noFill/>
            <a:miter lim="800000"/>
            <a:headEnd/>
            <a:tailEnd/>
          </a:ln>
        </p:spPr>
      </p:pic>
      <p:sp>
        <p:nvSpPr>
          <p:cNvPr id="32772" name="Rectangle 5"/>
          <p:cNvSpPr>
            <a:spLocks noChangeArrowheads="1"/>
          </p:cNvSpPr>
          <p:nvPr/>
        </p:nvSpPr>
        <p:spPr bwMode="auto">
          <a:xfrm>
            <a:off x="207963" y="990600"/>
            <a:ext cx="3297237" cy="2862322"/>
          </a:xfrm>
          <a:prstGeom prst="rect">
            <a:avLst/>
          </a:prstGeom>
          <a:noFill/>
          <a:ln w="9525">
            <a:noFill/>
            <a:miter lim="800000"/>
            <a:headEnd/>
            <a:tailEnd/>
          </a:ln>
        </p:spPr>
        <p:txBody>
          <a:bodyPr wrap="square">
            <a:prstTxWarp prst="textNoShape">
              <a:avLst/>
            </a:prstTxWarp>
            <a:spAutoFit/>
          </a:bodyPr>
          <a:lstStyle/>
          <a:p>
            <a:r>
              <a:rPr lang="en-US" sz="2000" dirty="0" smtClean="0">
                <a:solidFill>
                  <a:srgbClr val="FF0000"/>
                </a:solidFill>
              </a:rPr>
              <a:t>Standardization (Part 1) will not be done. Molarity of sodium hydroxide standard solution will be provided.</a:t>
            </a:r>
          </a:p>
          <a:p>
            <a:endParaRPr lang="en-US" sz="2000" dirty="0" smtClean="0">
              <a:solidFill>
                <a:srgbClr val="FF0000"/>
              </a:solidFill>
            </a:endParaRPr>
          </a:p>
          <a:p>
            <a:r>
              <a:rPr lang="en-US" sz="2000" dirty="0" smtClean="0">
                <a:solidFill>
                  <a:srgbClr val="FF0000"/>
                </a:solidFill>
              </a:rPr>
              <a:t>Individual Titrations of Unknown</a:t>
            </a:r>
          </a:p>
          <a:p>
            <a:r>
              <a:rPr lang="en-US" sz="2000" dirty="0" smtClean="0">
                <a:solidFill>
                  <a:srgbClr val="FF0000"/>
                </a:solidFill>
              </a:rPr>
              <a:t>Acid</a:t>
            </a:r>
            <a:br>
              <a:rPr lang="en-US" sz="2000" dirty="0" smtClean="0">
                <a:solidFill>
                  <a:srgbClr val="FF0000"/>
                </a:solidFill>
              </a:rPr>
            </a:br>
            <a:r>
              <a:rPr lang="en-US" sz="2000" dirty="0" smtClean="0">
                <a:solidFill>
                  <a:srgbClr val="FF0000"/>
                </a:solidFill>
              </a:rPr>
              <a:t>To Do </a:t>
            </a:r>
            <a:r>
              <a:rPr lang="en-US" sz="2000" u="sng" dirty="0">
                <a:solidFill>
                  <a:srgbClr val="FF0000"/>
                </a:solidFill>
              </a:rPr>
              <a:t>Today</a:t>
            </a:r>
            <a:endParaRPr lang="en-US" sz="2000" dirty="0">
              <a:solidFill>
                <a:srgbClr val="FF0000"/>
              </a:solidFill>
            </a:endParaRPr>
          </a:p>
        </p:txBody>
      </p:sp>
      <p:cxnSp>
        <p:nvCxnSpPr>
          <p:cNvPr id="3" name="Straight Connector 2"/>
          <p:cNvCxnSpPr/>
          <p:nvPr/>
        </p:nvCxnSpPr>
        <p:spPr>
          <a:xfrm flipV="1">
            <a:off x="1371600" y="2929592"/>
            <a:ext cx="6705600" cy="3452158"/>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flipH="1" flipV="1">
            <a:off x="1828800" y="3048000"/>
            <a:ext cx="6248400" cy="333375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577424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381000" y="304800"/>
            <a:ext cx="7772400" cy="685800"/>
          </a:xfrm>
          <a:prstGeom prst="rect">
            <a:avLst/>
          </a:prstGeom>
          <a:noFill/>
          <a:ln w="9525">
            <a:noFill/>
            <a:miter lim="800000"/>
            <a:headEnd/>
            <a:tailEnd/>
          </a:ln>
          <a:effectLst/>
        </p:spPr>
        <p:txBody>
          <a:bodyPr anchor="ctr"/>
          <a:lstStyle/>
          <a:p>
            <a:pPr algn="ctr" eaLnBrk="0" hangingPunct="0"/>
            <a:r>
              <a:rPr lang="en-US" sz="3600">
                <a:effectLst>
                  <a:outerShdw blurRad="38100" dist="38100" dir="2700000" algn="tl">
                    <a:srgbClr val="DDDDDD"/>
                  </a:outerShdw>
                </a:effectLst>
                <a:latin typeface="Times" charset="0"/>
              </a:rPr>
              <a:t>Acid-Base Titration</a:t>
            </a:r>
          </a:p>
        </p:txBody>
      </p:sp>
      <p:pic>
        <p:nvPicPr>
          <p:cNvPr id="28675" name="Picture 4" descr="FG16_007.JPG                                                   000001A1BLB ART AS OF 6/7              B35DC62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990600"/>
            <a:ext cx="36576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3" descr="Screen Shot 2017-04-07 at 11.36.49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990600"/>
            <a:ext cx="41021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TextBox 6"/>
          <p:cNvSpPr txBox="1">
            <a:spLocks noChangeArrowheads="1"/>
          </p:cNvSpPr>
          <p:nvPr/>
        </p:nvSpPr>
        <p:spPr bwMode="auto">
          <a:xfrm>
            <a:off x="4243388" y="3352800"/>
            <a:ext cx="49006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t>Part 2: Unknown Acid</a:t>
            </a:r>
          </a:p>
          <a:p>
            <a:pPr eaLnBrk="1" hangingPunct="1"/>
            <a:endParaRPr lang="en-US" sz="2000"/>
          </a:p>
        </p:txBody>
      </p:sp>
      <p:pic>
        <p:nvPicPr>
          <p:cNvPr id="28678" name="Picture 6" descr="Screen Shot 2017-10-30 at 10.57.45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3768725"/>
            <a:ext cx="2433638"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0" name="Rectangle 7">
            <a:hlinkClick r:id="rId5"/>
          </p:cNvPr>
          <p:cNvSpPr>
            <a:spLocks noChangeArrowheads="1"/>
          </p:cNvSpPr>
          <p:nvPr/>
        </p:nvSpPr>
        <p:spPr bwMode="auto">
          <a:xfrm>
            <a:off x="1295400" y="42863"/>
            <a:ext cx="64008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dirty="0"/>
              <a:t>https://</a:t>
            </a:r>
            <a:r>
              <a:rPr lang="en-US" sz="1600" dirty="0" err="1"/>
              <a:t>www.youtube.com</a:t>
            </a:r>
            <a:r>
              <a:rPr lang="en-US" sz="1600" dirty="0"/>
              <a:t>/</a:t>
            </a:r>
            <a:r>
              <a:rPr lang="en-US" sz="1600" dirty="0" err="1"/>
              <a:t>watch?v</a:t>
            </a:r>
            <a:r>
              <a:rPr lang="en-US" sz="1600" dirty="0"/>
              <a:t>=9DkB82xLvNE</a:t>
            </a:r>
          </a:p>
        </p:txBody>
      </p:sp>
    </p:spTree>
    <p:extLst>
      <p:ext uri="{BB962C8B-B14F-4D97-AF65-F5344CB8AC3E}">
        <p14:creationId xmlns:p14="http://schemas.microsoft.com/office/powerpoint/2010/main" val="349298106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txBox="1">
            <a:spLocks/>
          </p:cNvSpPr>
          <p:nvPr/>
        </p:nvSpPr>
        <p:spPr bwMode="auto">
          <a:xfrm>
            <a:off x="1600200" y="282575"/>
            <a:ext cx="57912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4400">
                <a:latin typeface="Calibri" charset="0"/>
              </a:rPr>
              <a:t>Chem 108: Lab</a:t>
            </a:r>
            <a:br>
              <a:rPr lang="en-US" sz="4400">
                <a:latin typeface="Calibri" charset="0"/>
              </a:rPr>
            </a:br>
            <a:r>
              <a:rPr lang="en-US" sz="3200">
                <a:latin typeface="Calibri" charset="0"/>
              </a:rPr>
              <a:t>Part 2:</a:t>
            </a:r>
          </a:p>
        </p:txBody>
      </p:sp>
      <p:pic>
        <p:nvPicPr>
          <p:cNvPr id="29699" name="Picture 6" descr="Screen Shot 2017-10-30 at 11.04.06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057400"/>
            <a:ext cx="5840413" cy="377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Rectangle 5"/>
          <p:cNvSpPr>
            <a:spLocks noChangeArrowheads="1"/>
          </p:cNvSpPr>
          <p:nvPr/>
        </p:nvSpPr>
        <p:spPr bwMode="auto">
          <a:xfrm>
            <a:off x="207963" y="1600200"/>
            <a:ext cx="3686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FF0000"/>
                </a:solidFill>
              </a:rPr>
              <a:t>To Do (individually) today.</a:t>
            </a:r>
          </a:p>
        </p:txBody>
      </p:sp>
      <p:sp>
        <p:nvSpPr>
          <p:cNvPr id="29701" name="Rectangle 4"/>
          <p:cNvSpPr>
            <a:spLocks noChangeArrowheads="1"/>
          </p:cNvSpPr>
          <p:nvPr/>
        </p:nvSpPr>
        <p:spPr bwMode="auto">
          <a:xfrm>
            <a:off x="457200" y="5638800"/>
            <a:ext cx="8305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a:solidFill>
                  <a:srgbClr val="FF0000"/>
                </a:solidFill>
              </a:rPr>
              <a:t>Take a clean, dry, 125 mL erlenmeyer flask to the stockroom window and get unknown acid solution. Record unknown number. Have data page signed before leaving lab today.</a:t>
            </a:r>
          </a:p>
        </p:txBody>
      </p:sp>
      <p:sp>
        <p:nvSpPr>
          <p:cNvPr id="29702" name="TextBox 5"/>
          <p:cNvSpPr txBox="1">
            <a:spLocks noChangeArrowheads="1"/>
          </p:cNvSpPr>
          <p:nvPr/>
        </p:nvSpPr>
        <p:spPr bwMode="auto">
          <a:xfrm>
            <a:off x="685800" y="3429000"/>
            <a:ext cx="1295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600"/>
          </a:p>
          <a:p>
            <a:pPr eaLnBrk="1" hangingPunct="1"/>
            <a:r>
              <a:rPr lang="en-US" sz="1600" i="1">
                <a:solidFill>
                  <a:srgbClr val="008000"/>
                </a:solidFill>
              </a:rPr>
              <a:t>3 trials must be within</a:t>
            </a:r>
          </a:p>
          <a:p>
            <a:pPr eaLnBrk="1" hangingPunct="1"/>
            <a:r>
              <a:rPr lang="en-US" sz="1600"/>
              <a:t>+/- 0.20 mL</a:t>
            </a:r>
          </a:p>
        </p:txBody>
      </p:sp>
      <p:sp>
        <p:nvSpPr>
          <p:cNvPr id="29703" name="Rectangle 6"/>
          <p:cNvSpPr>
            <a:spLocks noChangeArrowheads="1"/>
          </p:cNvSpPr>
          <p:nvPr/>
        </p:nvSpPr>
        <p:spPr bwMode="auto">
          <a:xfrm>
            <a:off x="5557838" y="2786063"/>
            <a:ext cx="1364476" cy="338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dirty="0" smtClean="0"/>
              <a:t>0.2051 </a:t>
            </a:r>
            <a:r>
              <a:rPr lang="en-US" sz="1600" dirty="0" err="1"/>
              <a:t>mol</a:t>
            </a:r>
            <a:r>
              <a:rPr lang="en-US" sz="1600" dirty="0"/>
              <a:t>/L</a:t>
            </a:r>
          </a:p>
        </p:txBody>
      </p:sp>
      <p:sp>
        <p:nvSpPr>
          <p:cNvPr id="29704" name="Rectangle 5"/>
          <p:cNvSpPr>
            <a:spLocks noChangeArrowheads="1"/>
          </p:cNvSpPr>
          <p:nvPr/>
        </p:nvSpPr>
        <p:spPr bwMode="auto">
          <a:xfrm>
            <a:off x="4265613" y="1600200"/>
            <a:ext cx="44973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FF0000"/>
                </a:solidFill>
              </a:rPr>
              <a:t>Have signed before leaving lab.</a:t>
            </a:r>
          </a:p>
        </p:txBody>
      </p:sp>
      <p:sp>
        <p:nvSpPr>
          <p:cNvPr id="2" name="TextBox 1"/>
          <p:cNvSpPr txBox="1"/>
          <p:nvPr/>
        </p:nvSpPr>
        <p:spPr>
          <a:xfrm>
            <a:off x="9604375" y="4238625"/>
            <a:ext cx="184666" cy="461665"/>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3034537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dirty="0">
                <a:ea typeface="ＭＳ Ｐゴシック" pitchFamily="-112" charset="-128"/>
                <a:cs typeface="ＭＳ Ｐゴシック" pitchFamily="-112" charset="-128"/>
              </a:rPr>
              <a:t>Neutralization </a:t>
            </a:r>
            <a:r>
              <a:rPr lang="en-US" dirty="0" smtClean="0">
                <a:ea typeface="ＭＳ Ｐゴシック" pitchFamily="-112" charset="-128"/>
                <a:cs typeface="ＭＳ Ｐゴシック" pitchFamily="-112" charset="-128"/>
              </a:rPr>
              <a:t>Reactions</a:t>
            </a:r>
            <a:br>
              <a:rPr lang="en-US" dirty="0" smtClean="0">
                <a:ea typeface="ＭＳ Ｐゴシック" pitchFamily="-112" charset="-128"/>
                <a:cs typeface="ＭＳ Ｐゴシック" pitchFamily="-112" charset="-128"/>
              </a:rPr>
            </a:br>
            <a:r>
              <a:rPr lang="en-US" sz="3200" dirty="0" smtClean="0">
                <a:ea typeface="ＭＳ Ｐゴシック" pitchFamily="-112" charset="-128"/>
                <a:cs typeface="ＭＳ Ｐゴシック" pitchFamily="-112" charset="-128"/>
              </a:rPr>
              <a:t>Titration</a:t>
            </a:r>
            <a:endParaRPr lang="en-US" dirty="0">
              <a:ea typeface="ＭＳ Ｐゴシック" pitchFamily="-112" charset="-128"/>
              <a:cs typeface="ＭＳ Ｐゴシック" pitchFamily="-112" charset="-128"/>
            </a:endParaRPr>
          </a:p>
        </p:txBody>
      </p:sp>
      <p:sp>
        <p:nvSpPr>
          <p:cNvPr id="38915" name="Rectangle 5"/>
          <p:cNvSpPr>
            <a:spLocks noGrp="1" noChangeArrowheads="1"/>
          </p:cNvSpPr>
          <p:nvPr>
            <p:ph type="body" idx="4294967295"/>
          </p:nvPr>
        </p:nvSpPr>
        <p:spPr>
          <a:xfrm flipV="1">
            <a:off x="1371600" y="5181600"/>
            <a:ext cx="6858000" cy="1219200"/>
          </a:xfrm>
        </p:spPr>
        <p:txBody>
          <a:bodyPr/>
          <a:lstStyle/>
          <a:p>
            <a:pPr>
              <a:buFont typeface="Monotype Sorts" pitchFamily="-112" charset="2"/>
              <a:buNone/>
            </a:pPr>
            <a:endParaRPr lang="en-US">
              <a:ea typeface="ＭＳ Ｐゴシック" pitchFamily="-112" charset="-128"/>
              <a:cs typeface="ＭＳ Ｐゴシック" pitchFamily="-112" charset="-128"/>
            </a:endParaRPr>
          </a:p>
          <a:p>
            <a:pPr>
              <a:buFont typeface="Monotype Sorts" pitchFamily="-112" charset="2"/>
              <a:buNone/>
            </a:pPr>
            <a:endParaRPr lang="en-US">
              <a:ea typeface="ＭＳ Ｐゴシック" pitchFamily="-112" charset="-128"/>
              <a:cs typeface="ＭＳ Ｐゴシック" pitchFamily="-112" charset="-128"/>
            </a:endParaRPr>
          </a:p>
          <a:p>
            <a:pPr>
              <a:buFont typeface="Monotype Sorts" pitchFamily="-112" charset="2"/>
              <a:buNone/>
            </a:pPr>
            <a:endParaRPr lang="en-US">
              <a:ea typeface="ＭＳ Ｐゴシック" pitchFamily="-112" charset="-128"/>
              <a:cs typeface="ＭＳ Ｐゴシック" pitchFamily="-112" charset="-128"/>
            </a:endParaRPr>
          </a:p>
          <a:p>
            <a:pPr>
              <a:buFont typeface="Monotype Sorts" pitchFamily="-112" charset="2"/>
              <a:buNone/>
            </a:pPr>
            <a:endParaRPr lang="en-US">
              <a:ea typeface="ＭＳ Ｐゴシック" pitchFamily="-112" charset="-128"/>
              <a:cs typeface="ＭＳ Ｐゴシック" pitchFamily="-112" charset="-128"/>
            </a:endParaRPr>
          </a:p>
          <a:p>
            <a:pPr>
              <a:buFont typeface="Monotype Sorts" pitchFamily="-112" charset="2"/>
              <a:buNone/>
            </a:pPr>
            <a:endParaRPr lang="en-US">
              <a:ea typeface="ＭＳ Ｐゴシック" pitchFamily="-112" charset="-128"/>
              <a:cs typeface="ＭＳ Ｐゴシック" pitchFamily="-112" charset="-128"/>
            </a:endParaRPr>
          </a:p>
          <a:p>
            <a:pPr>
              <a:buFont typeface="Monotype Sorts" pitchFamily="-112" charset="2"/>
              <a:buNone/>
            </a:pPr>
            <a:endParaRPr lang="en-US">
              <a:ea typeface="ＭＳ Ｐゴシック" pitchFamily="-112" charset="-128"/>
              <a:cs typeface="ＭＳ Ｐゴシック" pitchFamily="-112" charset="-128"/>
            </a:endParaRPr>
          </a:p>
          <a:p>
            <a:pPr>
              <a:buFont typeface="Monotype Sorts" pitchFamily="-112" charset="2"/>
              <a:buNone/>
            </a:pPr>
            <a:endParaRPr lang="en-US">
              <a:ea typeface="ＭＳ Ｐゴシック" pitchFamily="-112" charset="-128"/>
              <a:cs typeface="ＭＳ Ｐゴシック" pitchFamily="-112" charset="-128"/>
            </a:endParaRPr>
          </a:p>
        </p:txBody>
      </p:sp>
      <p:pic>
        <p:nvPicPr>
          <p:cNvPr id="38917" name="Picture 6" descr="Screen Shot 2017-10-27 at 3.23.23 PM.png"/>
          <p:cNvPicPr>
            <a:picLocks noChangeAspect="1"/>
          </p:cNvPicPr>
          <p:nvPr/>
        </p:nvPicPr>
        <p:blipFill>
          <a:blip r:embed="rId4"/>
          <a:srcRect/>
          <a:stretch>
            <a:fillRect/>
          </a:stretch>
        </p:blipFill>
        <p:spPr bwMode="auto">
          <a:xfrm>
            <a:off x="3022600" y="1676400"/>
            <a:ext cx="3073400" cy="2489200"/>
          </a:xfrm>
          <a:prstGeom prst="rect">
            <a:avLst/>
          </a:prstGeom>
          <a:noFill/>
          <a:ln w="9525">
            <a:noFill/>
            <a:miter lim="800000"/>
            <a:headEnd/>
            <a:tailEnd/>
          </a:ln>
        </p:spPr>
      </p:pic>
      <p:grpSp>
        <p:nvGrpSpPr>
          <p:cNvPr id="6" name="Group 21"/>
          <p:cNvGrpSpPr>
            <a:grpSpLocks/>
          </p:cNvGrpSpPr>
          <p:nvPr/>
        </p:nvGrpSpPr>
        <p:grpSpPr bwMode="auto">
          <a:xfrm>
            <a:off x="2124075" y="4419600"/>
            <a:ext cx="4657725" cy="584200"/>
            <a:chOff x="2395537" y="5270500"/>
            <a:chExt cx="4657725" cy="584200"/>
          </a:xfrm>
        </p:grpSpPr>
        <p:sp>
          <p:nvSpPr>
            <p:cNvPr id="7" name="Text Box 9"/>
            <p:cNvSpPr txBox="1">
              <a:spLocks noChangeArrowheads="1"/>
            </p:cNvSpPr>
            <p:nvPr/>
          </p:nvSpPr>
          <p:spPr bwMode="auto">
            <a:xfrm>
              <a:off x="2395537" y="5270500"/>
              <a:ext cx="4657725" cy="584200"/>
            </a:xfrm>
            <a:prstGeom prst="rect">
              <a:avLst/>
            </a:prstGeom>
            <a:noFill/>
            <a:ln w="12700">
              <a:noFill/>
              <a:miter lim="800000"/>
              <a:headEnd/>
              <a:tailEnd/>
            </a:ln>
          </p:spPr>
          <p:txBody>
            <a:bodyPr wrap="none">
              <a:prstTxWarp prst="textNoShape">
                <a:avLst/>
              </a:prstTxWarp>
              <a:spAutoFit/>
            </a:bodyPr>
            <a:lstStyle/>
            <a:p>
              <a:pPr eaLnBrk="0" hangingPunct="0"/>
              <a:r>
                <a:rPr lang="en-US" sz="3200" b="1" i="1" dirty="0" err="1">
                  <a:latin typeface="Helvetica" pitchFamily="-112" charset="0"/>
                </a:rPr>
                <a:t>H</a:t>
              </a:r>
              <a:r>
                <a:rPr lang="en-US" sz="3200" b="1" i="1" baseline="30000" dirty="0" err="1">
                  <a:latin typeface="Helvetica" pitchFamily="-112" charset="0"/>
                </a:rPr>
                <a:t>+</a:t>
              </a:r>
              <a:r>
                <a:rPr lang="en-US" sz="3200" b="1" i="1" baseline="-25000" dirty="0" err="1">
                  <a:latin typeface="Helvetica" pitchFamily="-112" charset="0"/>
                </a:rPr>
                <a:t>(aq</a:t>
              </a:r>
              <a:r>
                <a:rPr lang="en-US" sz="3200" b="1" i="1" baseline="-25000" dirty="0">
                  <a:latin typeface="Helvetica" pitchFamily="-112" charset="0"/>
                </a:rPr>
                <a:t>)</a:t>
              </a:r>
              <a:r>
                <a:rPr lang="en-US" sz="3200" b="1" i="1" dirty="0">
                  <a:latin typeface="Helvetica" pitchFamily="-112" charset="0"/>
                </a:rPr>
                <a:t> + OH </a:t>
              </a:r>
              <a:r>
                <a:rPr lang="en-US" sz="3200" b="1" i="1" baseline="30000" dirty="0">
                  <a:latin typeface="Helvetica" pitchFamily="-112" charset="0"/>
                </a:rPr>
                <a:t>-</a:t>
              </a:r>
              <a:r>
                <a:rPr lang="en-US" sz="3200" b="1" i="1" baseline="-25000" dirty="0">
                  <a:latin typeface="Helvetica" pitchFamily="-112" charset="0"/>
                </a:rPr>
                <a:t>(</a:t>
              </a:r>
              <a:r>
                <a:rPr lang="en-US" sz="3200" b="1" i="1" baseline="-25000" dirty="0" err="1">
                  <a:latin typeface="Helvetica" pitchFamily="-112" charset="0"/>
                </a:rPr>
                <a:t>aq</a:t>
              </a:r>
              <a:r>
                <a:rPr lang="en-US" sz="3200" b="1" i="1" baseline="-25000" dirty="0">
                  <a:latin typeface="Helvetica" pitchFamily="-112" charset="0"/>
                </a:rPr>
                <a:t>) </a:t>
              </a:r>
              <a:r>
                <a:rPr lang="en-US" sz="3200" b="1" i="1" dirty="0">
                  <a:latin typeface="Helvetica" pitchFamily="-112" charset="0"/>
                </a:rPr>
                <a:t>     H</a:t>
              </a:r>
              <a:r>
                <a:rPr lang="en-US" sz="3200" b="1" i="1" baseline="-25000" dirty="0">
                  <a:latin typeface="Helvetica" pitchFamily="-112" charset="0"/>
                </a:rPr>
                <a:t>2</a:t>
              </a:r>
              <a:r>
                <a:rPr lang="en-US" sz="3200" b="1" i="1" dirty="0">
                  <a:latin typeface="Helvetica" pitchFamily="-112" charset="0"/>
                </a:rPr>
                <a:t>O</a:t>
              </a:r>
              <a:r>
                <a:rPr lang="en-US" sz="3200" b="1" i="1" baseline="-25000" dirty="0">
                  <a:latin typeface="Helvetica" pitchFamily="-112" charset="0"/>
                </a:rPr>
                <a:t>(l)</a:t>
              </a:r>
              <a:endParaRPr lang="en-US" b="1" baseline="-25000" dirty="0">
                <a:latin typeface="Times" pitchFamily="-112" charset="0"/>
              </a:endParaRPr>
            </a:p>
          </p:txBody>
        </p:sp>
        <p:cxnSp>
          <p:nvCxnSpPr>
            <p:cNvPr id="8" name="Straight Arrow Connector 21"/>
            <p:cNvCxnSpPr>
              <a:cxnSpLocks noChangeShapeType="1"/>
            </p:cNvCxnSpPr>
            <p:nvPr/>
          </p:nvCxnSpPr>
          <p:spPr bwMode="auto">
            <a:xfrm>
              <a:off x="5257800" y="5613400"/>
              <a:ext cx="533400" cy="1588"/>
            </a:xfrm>
            <a:prstGeom prst="straightConnector1">
              <a:avLst/>
            </a:prstGeom>
            <a:noFill/>
            <a:ln w="12700">
              <a:solidFill>
                <a:schemeClr val="tx1"/>
              </a:solidFill>
              <a:round/>
              <a:headEnd/>
              <a:tailEnd type="arrow" w="med" len="med"/>
            </a:ln>
          </p:spPr>
        </p:cxnSp>
      </p:grpSp>
      <p:pic>
        <p:nvPicPr>
          <p:cNvPr id="2" name="acidbasetitration.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048000" y="1828800"/>
            <a:ext cx="3048000" cy="2286000"/>
          </a:xfrm>
          <a:prstGeom prst="rect">
            <a:avLst/>
          </a:prstGeom>
        </p:spPr>
      </p:pic>
      <p:pic>
        <p:nvPicPr>
          <p:cNvPr id="11" name="Picture 6" descr="Screen Shot 2018-04-21 at 6.40.27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617913" y="5163915"/>
            <a:ext cx="1901825" cy="146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7">
            <a:hlinkClick r:id="rId7"/>
          </p:cNvPr>
          <p:cNvSpPr>
            <a:spLocks noChangeArrowheads="1"/>
          </p:cNvSpPr>
          <p:nvPr/>
        </p:nvSpPr>
        <p:spPr bwMode="auto">
          <a:xfrm>
            <a:off x="1295400" y="42863"/>
            <a:ext cx="64008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dirty="0"/>
              <a:t>https://</a:t>
            </a:r>
            <a:r>
              <a:rPr lang="en-US" sz="1600" dirty="0" err="1"/>
              <a:t>www.youtube.com</a:t>
            </a:r>
            <a:r>
              <a:rPr lang="en-US" sz="1600" dirty="0"/>
              <a:t>/</a:t>
            </a:r>
            <a:r>
              <a:rPr lang="en-US" sz="1600" dirty="0" err="1"/>
              <a:t>watch?v</a:t>
            </a:r>
            <a:r>
              <a:rPr lang="en-US" sz="1600" dirty="0"/>
              <a:t>=9DkB82xLvNE</a:t>
            </a:r>
          </a:p>
        </p:txBody>
      </p:sp>
    </p:spTree>
    <p:extLst>
      <p:ext uri="{BB962C8B-B14F-4D97-AF65-F5344CB8AC3E}">
        <p14:creationId xmlns:p14="http://schemas.microsoft.com/office/powerpoint/2010/main" val="159704899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ea typeface="ＭＳ Ｐゴシック" pitchFamily="-112" charset="-128"/>
                <a:cs typeface="ＭＳ Ｐゴシック" pitchFamily="-112" charset="-128"/>
              </a:rPr>
              <a:t>Neutralization Reactions</a:t>
            </a:r>
          </a:p>
        </p:txBody>
      </p:sp>
      <p:sp>
        <p:nvSpPr>
          <p:cNvPr id="38915" name="Rectangle 5"/>
          <p:cNvSpPr>
            <a:spLocks noGrp="1" noChangeArrowheads="1"/>
          </p:cNvSpPr>
          <p:nvPr>
            <p:ph type="body" idx="4294967295"/>
          </p:nvPr>
        </p:nvSpPr>
        <p:spPr>
          <a:xfrm flipV="1">
            <a:off x="1371600" y="5181600"/>
            <a:ext cx="6858000" cy="1219200"/>
          </a:xfrm>
        </p:spPr>
        <p:txBody>
          <a:bodyPr/>
          <a:lstStyle/>
          <a:p>
            <a:pPr>
              <a:buFont typeface="Monotype Sorts" pitchFamily="-112" charset="2"/>
              <a:buNone/>
            </a:pPr>
            <a:endParaRPr lang="en-US" dirty="0">
              <a:ea typeface="ＭＳ Ｐゴシック" pitchFamily="-112" charset="-128"/>
              <a:cs typeface="ＭＳ Ｐゴシック" pitchFamily="-112" charset="-128"/>
            </a:endParaRPr>
          </a:p>
          <a:p>
            <a:pPr>
              <a:buFont typeface="Monotype Sorts" pitchFamily="-112" charset="2"/>
              <a:buNone/>
            </a:pPr>
            <a:endParaRPr lang="en-US" dirty="0">
              <a:ea typeface="ＭＳ Ｐゴシック" pitchFamily="-112" charset="-128"/>
              <a:cs typeface="ＭＳ Ｐゴシック" pitchFamily="-112" charset="-128"/>
            </a:endParaRPr>
          </a:p>
          <a:p>
            <a:pPr>
              <a:buFont typeface="Monotype Sorts" pitchFamily="-112" charset="2"/>
              <a:buNone/>
            </a:pPr>
            <a:endParaRPr lang="en-US" dirty="0">
              <a:ea typeface="ＭＳ Ｐゴシック" pitchFamily="-112" charset="-128"/>
              <a:cs typeface="ＭＳ Ｐゴシック" pitchFamily="-112" charset="-128"/>
            </a:endParaRPr>
          </a:p>
          <a:p>
            <a:pPr>
              <a:buFont typeface="Monotype Sorts" pitchFamily="-112" charset="2"/>
              <a:buNone/>
            </a:pPr>
            <a:endParaRPr lang="en-US" dirty="0">
              <a:ea typeface="ＭＳ Ｐゴシック" pitchFamily="-112" charset="-128"/>
              <a:cs typeface="ＭＳ Ｐゴシック" pitchFamily="-112" charset="-128"/>
            </a:endParaRPr>
          </a:p>
          <a:p>
            <a:pPr>
              <a:buFont typeface="Monotype Sorts" pitchFamily="-112" charset="2"/>
              <a:buNone/>
            </a:pPr>
            <a:endParaRPr lang="en-US" dirty="0">
              <a:ea typeface="ＭＳ Ｐゴシック" pitchFamily="-112" charset="-128"/>
              <a:cs typeface="ＭＳ Ｐゴシック" pitchFamily="-112" charset="-128"/>
            </a:endParaRPr>
          </a:p>
          <a:p>
            <a:pPr>
              <a:buFont typeface="Monotype Sorts" pitchFamily="-112" charset="2"/>
              <a:buNone/>
            </a:pPr>
            <a:endParaRPr lang="en-US" dirty="0">
              <a:ea typeface="ＭＳ Ｐゴシック" pitchFamily="-112" charset="-128"/>
              <a:cs typeface="ＭＳ Ｐゴシック" pitchFamily="-112" charset="-128"/>
            </a:endParaRPr>
          </a:p>
          <a:p>
            <a:pPr>
              <a:buFont typeface="Monotype Sorts" pitchFamily="-112" charset="2"/>
              <a:buNone/>
            </a:pPr>
            <a:endParaRPr lang="en-US" dirty="0">
              <a:ea typeface="ＭＳ Ｐゴシック" pitchFamily="-112" charset="-128"/>
              <a:cs typeface="ＭＳ Ｐゴシック" pitchFamily="-112" charset="-128"/>
            </a:endParaRPr>
          </a:p>
        </p:txBody>
      </p:sp>
      <p:pic>
        <p:nvPicPr>
          <p:cNvPr id="2" name="acidbasetitration.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048000" y="2286000"/>
            <a:ext cx="3048000" cy="2286000"/>
          </a:xfrm>
          <a:prstGeom prst="rect">
            <a:avLst/>
          </a:prstGeom>
        </p:spPr>
      </p:pic>
      <p:pic>
        <p:nvPicPr>
          <p:cNvPr id="3" name="Acid-base-titration.mov">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2540000" y="1905000"/>
            <a:ext cx="4064000" cy="3048000"/>
          </a:xfrm>
          <a:prstGeom prst="rect">
            <a:avLst/>
          </a:prstGeom>
        </p:spPr>
      </p:pic>
      <p:sp>
        <p:nvSpPr>
          <p:cNvPr id="4" name="Rectangle 3"/>
          <p:cNvSpPr/>
          <p:nvPr/>
        </p:nvSpPr>
        <p:spPr>
          <a:xfrm>
            <a:off x="3810000" y="1219200"/>
            <a:ext cx="1651814" cy="584776"/>
          </a:xfrm>
          <a:prstGeom prst="rect">
            <a:avLst/>
          </a:prstGeom>
        </p:spPr>
        <p:txBody>
          <a:bodyPr wrap="none">
            <a:spAutoFit/>
          </a:bodyPr>
          <a:lstStyle/>
          <a:p>
            <a:r>
              <a:rPr lang="en-US" sz="3200" dirty="0">
                <a:ea typeface="ＭＳ Ｐゴシック" pitchFamily="-112" charset="-128"/>
                <a:cs typeface="ＭＳ Ｐゴシック" pitchFamily="-112" charset="-128"/>
              </a:rPr>
              <a:t>Titration</a:t>
            </a:r>
            <a:endParaRPr lang="en-US" sz="3200" dirty="0"/>
          </a:p>
        </p:txBody>
      </p:sp>
      <p:sp>
        <p:nvSpPr>
          <p:cNvPr id="11" name="Rectangle 10"/>
          <p:cNvSpPr/>
          <p:nvPr/>
        </p:nvSpPr>
        <p:spPr>
          <a:xfrm>
            <a:off x="3344020" y="5197475"/>
            <a:ext cx="2627251" cy="1015663"/>
          </a:xfrm>
          <a:prstGeom prst="rect">
            <a:avLst/>
          </a:prstGeom>
        </p:spPr>
        <p:txBody>
          <a:bodyPr wrap="none">
            <a:spAutoFit/>
          </a:bodyPr>
          <a:lstStyle/>
          <a:p>
            <a:pPr algn="ctr"/>
            <a:r>
              <a:rPr lang="en-US" sz="3200" dirty="0" smtClean="0">
                <a:ea typeface="ＭＳ Ｐゴシック" pitchFamily="-112" charset="-128"/>
                <a:cs typeface="ＭＳ Ｐゴシック" pitchFamily="-112" charset="-128"/>
              </a:rPr>
              <a:t>pH curves</a:t>
            </a:r>
          </a:p>
          <a:p>
            <a:pPr algn="ctr"/>
            <a:r>
              <a:rPr lang="en-US" sz="2800" i="1" dirty="0" err="1" smtClean="0">
                <a:ea typeface="ＭＳ Ｐゴシック" pitchFamily="-112" charset="-128"/>
                <a:cs typeface="ＭＳ Ｐゴシック" pitchFamily="-112" charset="-128"/>
              </a:rPr>
              <a:t>Chem</a:t>
            </a:r>
            <a:r>
              <a:rPr lang="en-US" sz="2800" i="1" dirty="0" smtClean="0">
                <a:ea typeface="ＭＳ Ｐゴシック" pitchFamily="-112" charset="-128"/>
                <a:cs typeface="ＭＳ Ｐゴシック" pitchFamily="-112" charset="-128"/>
              </a:rPr>
              <a:t> 120/121</a:t>
            </a:r>
            <a:endParaRPr lang="en-US" sz="2800" i="1" dirty="0"/>
          </a:p>
        </p:txBody>
      </p:sp>
    </p:spTree>
    <p:extLst>
      <p:ext uri="{BB962C8B-B14F-4D97-AF65-F5344CB8AC3E}">
        <p14:creationId xmlns:p14="http://schemas.microsoft.com/office/powerpoint/2010/main" val="171673927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video>
              <p:cMediaNode vol="80000">
                <p:cTn id="13" fill="hold" display="0">
                  <p:stCondLst>
                    <p:cond delay="indefinite"/>
                  </p:stCondLst>
                </p:cTn>
                <p:tgtEl>
                  <p:spTgt spid="3"/>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z="4000">
                <a:effectLst>
                  <a:outerShdw blurRad="38100" dist="38100" dir="2700000" algn="tl">
                    <a:srgbClr val="DDDDDD"/>
                  </a:outerShdw>
                </a:effectLst>
                <a:latin typeface="Calibri" charset="0"/>
                <a:ea typeface="ＭＳ Ｐゴシック" charset="0"/>
                <a:cs typeface="ＭＳ Ｐゴシック" charset="0"/>
              </a:rPr>
              <a:t>Unkown Acid Neutralization</a:t>
            </a:r>
            <a:br>
              <a:rPr lang="en-US" sz="4000">
                <a:effectLst>
                  <a:outerShdw blurRad="38100" dist="38100" dir="2700000" algn="tl">
                    <a:srgbClr val="DDDDDD"/>
                  </a:outerShdw>
                </a:effectLst>
                <a:latin typeface="Calibri" charset="0"/>
                <a:ea typeface="ＭＳ Ｐゴシック" charset="0"/>
                <a:cs typeface="ＭＳ Ｐゴシック" charset="0"/>
              </a:rPr>
            </a:br>
            <a:r>
              <a:rPr lang="en-US" sz="4000">
                <a:effectLst>
                  <a:outerShdw blurRad="38100" dist="38100" dir="2700000" algn="tl">
                    <a:srgbClr val="DDDDDD"/>
                  </a:outerShdw>
                </a:effectLst>
                <a:latin typeface="Calibri" charset="0"/>
                <a:ea typeface="ＭＳ Ｐゴシック" charset="0"/>
                <a:cs typeface="ＭＳ Ｐゴシック" charset="0"/>
              </a:rPr>
              <a:t> </a:t>
            </a:r>
            <a:r>
              <a:rPr lang="en-US" sz="2800">
                <a:effectLst>
                  <a:outerShdw blurRad="38100" dist="38100" dir="2700000" algn="tl">
                    <a:srgbClr val="DDDDDD"/>
                  </a:outerShdw>
                </a:effectLst>
                <a:latin typeface="Calibri" charset="0"/>
                <a:ea typeface="ＭＳ Ｐゴシック" charset="0"/>
                <a:cs typeface="ＭＳ Ｐゴシック" charset="0"/>
              </a:rPr>
              <a:t>Net Ionic Equation/ Calculation</a:t>
            </a:r>
          </a:p>
        </p:txBody>
      </p:sp>
      <p:sp>
        <p:nvSpPr>
          <p:cNvPr id="31747" name="Rectangle 3"/>
          <p:cNvSpPr>
            <a:spLocks noGrp="1" noChangeArrowheads="1"/>
          </p:cNvSpPr>
          <p:nvPr>
            <p:ph idx="1"/>
          </p:nvPr>
        </p:nvSpPr>
        <p:spPr/>
        <p:txBody>
          <a:bodyPr/>
          <a:lstStyle/>
          <a:p>
            <a:pPr eaLnBrk="1" hangingPunct="1">
              <a:buFontTx/>
              <a:buNone/>
            </a:pPr>
            <a:r>
              <a:rPr lang="en-US" b="1" dirty="0">
                <a:latin typeface="Calibri" charset="0"/>
                <a:ea typeface="ＭＳ Ｐゴシック" charset="0"/>
                <a:cs typeface="ＭＳ Ｐゴシック" charset="0"/>
              </a:rPr>
              <a:t>HNO</a:t>
            </a:r>
            <a:r>
              <a:rPr lang="en-US" b="1" baseline="-25000" dirty="0">
                <a:latin typeface="Calibri" charset="0"/>
                <a:ea typeface="ＭＳ Ｐゴシック" charset="0"/>
                <a:cs typeface="ＭＳ Ｐゴシック" charset="0"/>
              </a:rPr>
              <a:t>3(</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  </a:t>
            </a:r>
            <a:r>
              <a:rPr lang="en-US" b="1" dirty="0" err="1">
                <a:latin typeface="Calibri" charset="0"/>
                <a:ea typeface="ＭＳ Ｐゴシック" charset="0"/>
                <a:cs typeface="ＭＳ Ｐゴシック" charset="0"/>
              </a:rPr>
              <a:t>NaOH</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NaNO</a:t>
            </a:r>
            <a:r>
              <a:rPr lang="en-US" b="1" baseline="-25000" dirty="0">
                <a:latin typeface="Calibri" charset="0"/>
                <a:ea typeface="ＭＳ Ｐゴシック" charset="0"/>
                <a:cs typeface="ＭＳ Ｐゴシック" charset="0"/>
              </a:rPr>
              <a:t>3</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 H</a:t>
            </a:r>
            <a:r>
              <a:rPr lang="en-US" b="1" baseline="-25000" dirty="0">
                <a:latin typeface="Calibri" charset="0"/>
                <a:ea typeface="ＭＳ Ｐゴシック" charset="0"/>
                <a:cs typeface="ＭＳ Ｐゴシック" charset="0"/>
              </a:rPr>
              <a:t>2</a:t>
            </a:r>
            <a:r>
              <a:rPr lang="en-US" b="1" dirty="0">
                <a:latin typeface="Calibri" charset="0"/>
                <a:ea typeface="ＭＳ Ｐゴシック" charset="0"/>
                <a:cs typeface="ＭＳ Ｐゴシック" charset="0"/>
              </a:rPr>
              <a:t>O</a:t>
            </a:r>
            <a:r>
              <a:rPr lang="en-US" b="1" baseline="-25000" dirty="0">
                <a:latin typeface="Calibri" charset="0"/>
                <a:ea typeface="ＭＳ Ｐゴシック" charset="0"/>
                <a:cs typeface="ＭＳ Ｐゴシック" charset="0"/>
              </a:rPr>
              <a:t>(l)</a:t>
            </a:r>
            <a:endParaRPr lang="en-US" b="1" dirty="0">
              <a:latin typeface="Calibri" charset="0"/>
              <a:ea typeface="ＭＳ Ｐゴシック" charset="0"/>
              <a:cs typeface="ＭＳ Ｐゴシック" charset="0"/>
            </a:endParaRPr>
          </a:p>
          <a:p>
            <a:pPr eaLnBrk="1" hangingPunct="1">
              <a:lnSpc>
                <a:spcPct val="10000"/>
              </a:lnSpc>
            </a:pPr>
            <a:endParaRPr lang="en-US" sz="800" b="1" dirty="0">
              <a:latin typeface="Calibri" charset="0"/>
              <a:ea typeface="ＭＳ Ｐゴシック" charset="0"/>
              <a:cs typeface="ＭＳ Ｐゴシック" charset="0"/>
            </a:endParaRPr>
          </a:p>
          <a:p>
            <a:pPr eaLnBrk="1" hangingPunct="1">
              <a:buFontTx/>
              <a:buNone/>
            </a:pPr>
            <a:endParaRPr lang="en-US" b="1" baseline="-25000" dirty="0">
              <a:latin typeface="Calibri" charset="0"/>
              <a:ea typeface="ＭＳ Ｐゴシック" charset="0"/>
              <a:cs typeface="ＭＳ Ｐゴシック" charset="0"/>
            </a:endParaRPr>
          </a:p>
        </p:txBody>
      </p:sp>
      <p:cxnSp>
        <p:nvCxnSpPr>
          <p:cNvPr id="31748" name="Straight Arrow Connector 9"/>
          <p:cNvCxnSpPr>
            <a:cxnSpLocks noChangeShapeType="1"/>
          </p:cNvCxnSpPr>
          <p:nvPr/>
        </p:nvCxnSpPr>
        <p:spPr bwMode="auto">
          <a:xfrm>
            <a:off x="3733800" y="19050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nvGrpSpPr>
          <p:cNvPr id="31749" name="Group 21"/>
          <p:cNvGrpSpPr>
            <a:grpSpLocks/>
          </p:cNvGrpSpPr>
          <p:nvPr/>
        </p:nvGrpSpPr>
        <p:grpSpPr bwMode="auto">
          <a:xfrm>
            <a:off x="2124075" y="2819400"/>
            <a:ext cx="4657725" cy="584200"/>
            <a:chOff x="2438400" y="5562600"/>
            <a:chExt cx="4657725" cy="584200"/>
          </a:xfrm>
        </p:grpSpPr>
        <p:sp>
          <p:nvSpPr>
            <p:cNvPr id="31760" name="Text Box 9"/>
            <p:cNvSpPr txBox="1">
              <a:spLocks noChangeArrowheads="1"/>
            </p:cNvSpPr>
            <p:nvPr/>
          </p:nvSpPr>
          <p:spPr bwMode="auto">
            <a:xfrm>
              <a:off x="2438400" y="5562600"/>
              <a:ext cx="4657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3200" b="1" i="1">
                  <a:latin typeface="Helvetica" charset="0"/>
                </a:rPr>
                <a:t>H</a:t>
              </a:r>
              <a:r>
                <a:rPr lang="en-US" sz="3200" b="1" i="1" baseline="30000">
                  <a:latin typeface="Helvetica" charset="0"/>
                </a:rPr>
                <a:t>+</a:t>
              </a:r>
              <a:r>
                <a:rPr lang="en-US" sz="3200" b="1" i="1" baseline="-25000">
                  <a:latin typeface="Helvetica" charset="0"/>
                </a:rPr>
                <a:t>(aq)</a:t>
              </a:r>
              <a:r>
                <a:rPr lang="en-US" sz="3200" b="1" i="1">
                  <a:latin typeface="Helvetica" charset="0"/>
                </a:rPr>
                <a:t> + OH </a:t>
              </a:r>
              <a:r>
                <a:rPr lang="en-US" sz="3200" b="1" i="1" baseline="30000">
                  <a:latin typeface="Helvetica" charset="0"/>
                </a:rPr>
                <a:t>-</a:t>
              </a:r>
              <a:r>
                <a:rPr lang="en-US" sz="3200" b="1" i="1" baseline="-25000">
                  <a:latin typeface="Helvetica" charset="0"/>
                </a:rPr>
                <a:t>(aq) </a:t>
              </a:r>
              <a:r>
                <a:rPr lang="en-US" sz="3200" b="1" i="1">
                  <a:latin typeface="Helvetica" charset="0"/>
                </a:rPr>
                <a:t>     H</a:t>
              </a:r>
              <a:r>
                <a:rPr lang="en-US" sz="3200" b="1" i="1" baseline="-25000">
                  <a:latin typeface="Helvetica" charset="0"/>
                </a:rPr>
                <a:t>2</a:t>
              </a:r>
              <a:r>
                <a:rPr lang="en-US" sz="3200" b="1" i="1">
                  <a:latin typeface="Helvetica" charset="0"/>
                </a:rPr>
                <a:t>O</a:t>
              </a:r>
              <a:r>
                <a:rPr lang="en-US" sz="3200" b="1" i="1" baseline="-25000">
                  <a:latin typeface="Helvetica" charset="0"/>
                </a:rPr>
                <a:t>(l)</a:t>
              </a:r>
              <a:endParaRPr lang="en-US" b="1" baseline="-25000">
                <a:latin typeface="Times" charset="0"/>
              </a:endParaRPr>
            </a:p>
          </p:txBody>
        </p:sp>
        <p:cxnSp>
          <p:nvCxnSpPr>
            <p:cNvPr id="31761" name="Straight Arrow Connector 21"/>
            <p:cNvCxnSpPr>
              <a:cxnSpLocks noChangeShapeType="1"/>
            </p:cNvCxnSpPr>
            <p:nvPr/>
          </p:nvCxnSpPr>
          <p:spPr bwMode="auto">
            <a:xfrm>
              <a:off x="5257800" y="58674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31750" name="TextBox 13"/>
          <p:cNvSpPr txBox="1">
            <a:spLocks noChangeArrowheads="1"/>
          </p:cNvSpPr>
          <p:nvPr/>
        </p:nvSpPr>
        <p:spPr bwMode="auto">
          <a:xfrm>
            <a:off x="4572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acid</a:t>
            </a:r>
          </a:p>
        </p:txBody>
      </p:sp>
      <p:sp>
        <p:nvSpPr>
          <p:cNvPr id="31751" name="TextBox 14"/>
          <p:cNvSpPr txBox="1">
            <a:spLocks noChangeArrowheads="1"/>
          </p:cNvSpPr>
          <p:nvPr/>
        </p:nvSpPr>
        <p:spPr bwMode="auto">
          <a:xfrm>
            <a:off x="21336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base</a:t>
            </a:r>
          </a:p>
        </p:txBody>
      </p:sp>
      <p:sp>
        <p:nvSpPr>
          <p:cNvPr id="31752" name="TextBox 21"/>
          <p:cNvSpPr txBox="1">
            <a:spLocks noChangeArrowheads="1"/>
          </p:cNvSpPr>
          <p:nvPr/>
        </p:nvSpPr>
        <p:spPr bwMode="auto">
          <a:xfrm>
            <a:off x="39624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salt</a:t>
            </a:r>
          </a:p>
        </p:txBody>
      </p:sp>
      <p:sp>
        <p:nvSpPr>
          <p:cNvPr id="31753" name="TextBox 22"/>
          <p:cNvSpPr txBox="1">
            <a:spLocks noChangeArrowheads="1"/>
          </p:cNvSpPr>
          <p:nvPr/>
        </p:nvSpPr>
        <p:spPr bwMode="auto">
          <a:xfrm>
            <a:off x="57150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water</a:t>
            </a:r>
          </a:p>
        </p:txBody>
      </p:sp>
      <p:sp>
        <p:nvSpPr>
          <p:cNvPr id="22" name="Rectangle 21"/>
          <p:cNvSpPr/>
          <p:nvPr/>
        </p:nvSpPr>
        <p:spPr>
          <a:xfrm>
            <a:off x="152400" y="3657600"/>
            <a:ext cx="8686800" cy="2308324"/>
          </a:xfrm>
          <a:prstGeom prst="rect">
            <a:avLst/>
          </a:prstGeom>
        </p:spPr>
        <p:txBody>
          <a:bodyPr wrap="square">
            <a:spAutoFit/>
          </a:bodyPr>
          <a:lstStyle/>
          <a:p>
            <a:pPr marL="742950" lvl="1" indent="-285750">
              <a:spcBef>
                <a:spcPct val="20000"/>
              </a:spcBef>
            </a:pPr>
            <a:r>
              <a:rPr lang="en-US" i="1" dirty="0">
                <a:solidFill>
                  <a:srgbClr val="008000"/>
                </a:solidFill>
                <a:effectLst>
                  <a:outerShdw blurRad="38100" dist="38100" dir="2700000" algn="tl">
                    <a:srgbClr val="DDDDDD"/>
                  </a:outerShdw>
                </a:effectLst>
                <a:latin typeface="Helvetica" charset="0"/>
              </a:rPr>
              <a:t>25.00</a:t>
            </a:r>
            <a:r>
              <a:rPr lang="en-US" i="1" dirty="0">
                <a:effectLst>
                  <a:outerShdw blurRad="38100" dist="38100" dir="2700000" algn="tl">
                    <a:srgbClr val="DDDDDD"/>
                  </a:outerShdw>
                </a:effectLst>
                <a:latin typeface="Helvetica" charset="0"/>
              </a:rPr>
              <a:t> mL of </a:t>
            </a:r>
            <a:r>
              <a:rPr lang="en-US" b="1" i="1" dirty="0">
                <a:latin typeface="Helvetica" charset="0"/>
              </a:rPr>
              <a:t>M</a:t>
            </a:r>
            <a:r>
              <a:rPr lang="en-US" b="1" i="1" baseline="-25000" dirty="0">
                <a:latin typeface="Helvetica" charset="0"/>
              </a:rPr>
              <a:t>H+ </a:t>
            </a:r>
            <a:r>
              <a:rPr lang="en-US" b="1" i="1" baseline="-25000" dirty="0" smtClean="0">
                <a:latin typeface="Helvetica" charset="0"/>
              </a:rPr>
              <a:t>(</a:t>
            </a:r>
            <a:r>
              <a:rPr lang="en-US" b="1" i="1" baseline="-25000" dirty="0" err="1" smtClean="0">
                <a:latin typeface="Helvetica" charset="0"/>
              </a:rPr>
              <a:t>aq</a:t>
            </a:r>
            <a:r>
              <a:rPr lang="en-US" b="1" i="1" baseline="-25000" dirty="0" smtClean="0">
                <a:latin typeface="Helvetica" charset="0"/>
              </a:rPr>
              <a:t>)</a:t>
            </a:r>
            <a:r>
              <a:rPr lang="en-US" b="1" i="1" dirty="0" smtClean="0">
                <a:latin typeface="Helvetica" charset="0"/>
              </a:rPr>
              <a:t>= </a:t>
            </a:r>
            <a:r>
              <a:rPr lang="en-US" b="1" i="1" dirty="0">
                <a:latin typeface="Helvetica" charset="0"/>
              </a:rPr>
              <a:t>? (</a:t>
            </a:r>
            <a:r>
              <a:rPr lang="en-US" i="1" dirty="0">
                <a:latin typeface="Helvetica" charset="0"/>
              </a:rPr>
              <a:t>unknown </a:t>
            </a:r>
            <a:r>
              <a:rPr lang="en-US" i="1" dirty="0" err="1" smtClean="0">
                <a:latin typeface="Helvetica" charset="0"/>
              </a:rPr>
              <a:t>monoprotic</a:t>
            </a:r>
            <a:r>
              <a:rPr lang="en-US" i="1" dirty="0" smtClean="0">
                <a:latin typeface="Helvetica" charset="0"/>
              </a:rPr>
              <a:t> nitric </a:t>
            </a:r>
            <a:r>
              <a:rPr lang="en-US" i="1" dirty="0" smtClean="0">
                <a:effectLst>
                  <a:outerShdw blurRad="38100" dist="38100" dir="2700000" algn="tl">
                    <a:srgbClr val="DDDDDD"/>
                  </a:outerShdw>
                </a:effectLst>
                <a:latin typeface="Helvetica" charset="0"/>
              </a:rPr>
              <a:t>acid </a:t>
            </a:r>
            <a:r>
              <a:rPr lang="en-US" i="1" dirty="0">
                <a:effectLst>
                  <a:outerShdw blurRad="38100" dist="38100" dir="2700000" algn="tl">
                    <a:srgbClr val="DDDDDD"/>
                  </a:outerShdw>
                </a:effectLst>
                <a:latin typeface="Helvetica" charset="0"/>
              </a:rPr>
              <a:t>solution) was titrated with a sodium hydroxide solution, </a:t>
            </a:r>
            <a:r>
              <a:rPr lang="en-US" b="1" i="1" dirty="0">
                <a:latin typeface="Helvetica" charset="0"/>
              </a:rPr>
              <a:t>M</a:t>
            </a:r>
            <a:r>
              <a:rPr lang="en-US" b="1" i="1" baseline="-25000" dirty="0">
                <a:latin typeface="Helvetica" charset="0"/>
              </a:rPr>
              <a:t>OH-</a:t>
            </a:r>
            <a:r>
              <a:rPr lang="en-US" b="1" i="1" dirty="0">
                <a:latin typeface="Helvetica" charset="0"/>
              </a:rPr>
              <a:t>= ? </a:t>
            </a:r>
            <a:r>
              <a:rPr lang="en-US" b="1" i="1" dirty="0">
                <a:solidFill>
                  <a:srgbClr val="E46C0A"/>
                </a:solidFill>
                <a:latin typeface="Helvetica" charset="0"/>
              </a:rPr>
              <a:t>0.2162</a:t>
            </a:r>
            <a:r>
              <a:rPr lang="en-US" b="1" i="1" dirty="0">
                <a:latin typeface="Helvetica" charset="0"/>
              </a:rPr>
              <a:t> M</a:t>
            </a:r>
            <a:r>
              <a:rPr lang="en-US" i="1" dirty="0">
                <a:effectLst>
                  <a:outerShdw blurRad="38100" dist="38100" dir="2700000" algn="tl">
                    <a:srgbClr val="DDDDDD"/>
                  </a:outerShdw>
                </a:effectLst>
                <a:latin typeface="Helvetica" charset="0"/>
              </a:rPr>
              <a:t>. It required </a:t>
            </a:r>
            <a:r>
              <a:rPr lang="en-US" i="1" dirty="0">
                <a:solidFill>
                  <a:srgbClr val="F79646"/>
                </a:solidFill>
                <a:effectLst>
                  <a:outerShdw blurRad="38100" dist="38100" dir="2700000" algn="tl">
                    <a:srgbClr val="DDDDDD"/>
                  </a:outerShdw>
                </a:effectLst>
                <a:latin typeface="Helvetica" charset="0"/>
              </a:rPr>
              <a:t>24.20 </a:t>
            </a:r>
            <a:r>
              <a:rPr lang="en-US" i="1" dirty="0">
                <a:effectLst>
                  <a:outerShdw blurRad="38100" dist="38100" dir="2700000" algn="tl">
                    <a:srgbClr val="DDDDDD"/>
                  </a:outerShdw>
                </a:effectLst>
                <a:latin typeface="Helvetica" charset="0"/>
              </a:rPr>
              <a:t>mL as an average of three trials which were within +/- 0.20 mL to reach a faint pink color. </a:t>
            </a:r>
          </a:p>
          <a:p>
            <a:pPr marL="742950" lvl="1" indent="-285750">
              <a:spcBef>
                <a:spcPct val="20000"/>
              </a:spcBef>
            </a:pPr>
            <a:r>
              <a:rPr lang="en-US" sz="2000" b="1" i="1" dirty="0">
                <a:latin typeface="Helvetica" charset="0"/>
              </a:rPr>
              <a:t>M</a:t>
            </a:r>
            <a:r>
              <a:rPr lang="en-US" sz="2000" b="1" i="1" baseline="-25000" dirty="0">
                <a:latin typeface="Helvetica" charset="0"/>
              </a:rPr>
              <a:t>H+ </a:t>
            </a:r>
            <a:r>
              <a:rPr lang="en-US" sz="2000" b="1" i="1" baseline="-25000" dirty="0" smtClean="0">
                <a:latin typeface="Helvetica" charset="0"/>
              </a:rPr>
              <a:t>(</a:t>
            </a:r>
            <a:r>
              <a:rPr lang="en-US" sz="2000" b="1" i="1" baseline="-25000" dirty="0" err="1" smtClean="0">
                <a:latin typeface="Helvetica" charset="0"/>
              </a:rPr>
              <a:t>aq</a:t>
            </a:r>
            <a:r>
              <a:rPr lang="en-US" sz="2000" b="1" i="1" baseline="-25000" dirty="0">
                <a:latin typeface="Helvetica" charset="0"/>
              </a:rPr>
              <a:t>)</a:t>
            </a:r>
            <a:r>
              <a:rPr lang="en-US" sz="2000" b="1" i="1" dirty="0" smtClean="0">
                <a:effectLst>
                  <a:outerShdw blurRad="38100" dist="38100" dir="2700000" algn="tl">
                    <a:srgbClr val="DDDDDD"/>
                  </a:outerShdw>
                </a:effectLst>
                <a:latin typeface="Helvetica" charset="0"/>
              </a:rPr>
              <a:t> </a:t>
            </a:r>
            <a:r>
              <a:rPr lang="en-US" sz="2000" b="1" i="1" dirty="0">
                <a:effectLst>
                  <a:outerShdw blurRad="38100" dist="38100" dir="2700000" algn="tl">
                    <a:srgbClr val="DDDDDD"/>
                  </a:outerShdw>
                </a:effectLst>
                <a:latin typeface="Helvetica" charset="0"/>
              </a:rPr>
              <a:t>= ?</a:t>
            </a:r>
            <a:r>
              <a:rPr lang="en-US" sz="2000" i="1" dirty="0">
                <a:effectLst>
                  <a:outerShdw blurRad="38100" dist="38100" dir="2700000" algn="tl">
                    <a:srgbClr val="DDDDDD"/>
                  </a:outerShdw>
                </a:effectLst>
                <a:latin typeface="Helvetica" charset="0"/>
              </a:rPr>
              <a:t> </a:t>
            </a:r>
          </a:p>
        </p:txBody>
      </p:sp>
      <p:sp>
        <p:nvSpPr>
          <p:cNvPr id="31755" name="TextBox 13"/>
          <p:cNvSpPr txBox="1">
            <a:spLocks noChangeArrowheads="1"/>
          </p:cNvSpPr>
          <p:nvPr/>
        </p:nvSpPr>
        <p:spPr bwMode="auto">
          <a:xfrm>
            <a:off x="5334000" y="2547938"/>
            <a:ext cx="1905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conj. acid</a:t>
            </a:r>
          </a:p>
        </p:txBody>
      </p:sp>
      <p:sp>
        <p:nvSpPr>
          <p:cNvPr id="31756" name="TextBox 13"/>
          <p:cNvSpPr txBox="1">
            <a:spLocks noChangeArrowheads="1"/>
          </p:cNvSpPr>
          <p:nvPr/>
        </p:nvSpPr>
        <p:spPr bwMode="auto">
          <a:xfrm>
            <a:off x="3571875" y="2579688"/>
            <a:ext cx="1905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conj. base</a:t>
            </a:r>
          </a:p>
        </p:txBody>
      </p:sp>
      <p:sp>
        <p:nvSpPr>
          <p:cNvPr id="31757" name="TextBox 13"/>
          <p:cNvSpPr txBox="1">
            <a:spLocks noChangeArrowheads="1"/>
          </p:cNvSpPr>
          <p:nvPr/>
        </p:nvSpPr>
        <p:spPr bwMode="auto">
          <a:xfrm>
            <a:off x="1828800" y="3352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acid</a:t>
            </a:r>
          </a:p>
        </p:txBody>
      </p:sp>
      <p:sp>
        <p:nvSpPr>
          <p:cNvPr id="31758" name="TextBox 14"/>
          <p:cNvSpPr txBox="1">
            <a:spLocks noChangeArrowheads="1"/>
          </p:cNvSpPr>
          <p:nvPr/>
        </p:nvSpPr>
        <p:spPr bwMode="auto">
          <a:xfrm>
            <a:off x="3505200" y="3352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base</a:t>
            </a:r>
          </a:p>
        </p:txBody>
      </p:sp>
      <p:sp>
        <p:nvSpPr>
          <p:cNvPr id="31759" name="TextBox 22"/>
          <p:cNvSpPr txBox="1">
            <a:spLocks noChangeArrowheads="1"/>
          </p:cNvSpPr>
          <p:nvPr/>
        </p:nvSpPr>
        <p:spPr bwMode="auto">
          <a:xfrm>
            <a:off x="5410200" y="3352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water</a:t>
            </a:r>
          </a:p>
        </p:txBody>
      </p:sp>
      <p:sp>
        <p:nvSpPr>
          <p:cNvPr id="18" name="Rectangle 17"/>
          <p:cNvSpPr/>
          <p:nvPr/>
        </p:nvSpPr>
        <p:spPr>
          <a:xfrm>
            <a:off x="1371600" y="6096000"/>
            <a:ext cx="7010400" cy="522288"/>
          </a:xfrm>
          <a:prstGeom prst="rect">
            <a:avLst/>
          </a:prstGeom>
        </p:spPr>
        <p:txBody>
          <a:bodyPr wrap="square">
            <a:spAutoFit/>
          </a:bodyPr>
          <a:lstStyle/>
          <a:p>
            <a:pPr marL="342900" indent="-342900">
              <a:spcBef>
                <a:spcPct val="20000"/>
              </a:spcBef>
            </a:pPr>
            <a:r>
              <a:rPr lang="en-US" sz="2800" i="1" dirty="0">
                <a:effectLst>
                  <a:outerShdw blurRad="38100" dist="38100" dir="2700000" algn="tl">
                    <a:srgbClr val="DDDDDD"/>
                  </a:outerShdw>
                </a:effectLst>
                <a:latin typeface="Helvetica" charset="0"/>
              </a:rPr>
              <a:t>?</a:t>
            </a:r>
            <a:r>
              <a:rPr lang="en-US" sz="2800" b="1" i="1" dirty="0">
                <a:effectLst>
                  <a:outerShdw blurRad="38100" dist="38100" dir="2700000" algn="tl">
                    <a:srgbClr val="DDDDDD"/>
                  </a:outerShdw>
                </a:effectLst>
                <a:latin typeface="Helvetica" charset="0"/>
              </a:rPr>
              <a:t>M</a:t>
            </a:r>
            <a:r>
              <a:rPr lang="en-US" sz="2800" b="1" i="1" baseline="-25000" dirty="0">
                <a:effectLst>
                  <a:outerShdw blurRad="38100" dist="38100" dir="2700000" algn="tl">
                    <a:srgbClr val="DDDDDD"/>
                  </a:outerShdw>
                </a:effectLst>
                <a:latin typeface="Helvetica" charset="0"/>
              </a:rPr>
              <a:t>H+</a:t>
            </a:r>
            <a:r>
              <a:rPr lang="en-US" b="1" i="1" dirty="0">
                <a:effectLst>
                  <a:outerShdw blurRad="38100" dist="38100" dir="2700000" algn="tl">
                    <a:srgbClr val="DDDDDD"/>
                  </a:outerShdw>
                </a:effectLst>
                <a:latin typeface="Helvetica" charset="0"/>
              </a:rPr>
              <a:t> </a:t>
            </a:r>
            <a:r>
              <a:rPr lang="en-US" b="1" dirty="0">
                <a:solidFill>
                  <a:srgbClr val="CC3300"/>
                </a:solidFill>
                <a:latin typeface="Times" charset="0"/>
              </a:rPr>
              <a:t> </a:t>
            </a:r>
            <a:r>
              <a:rPr lang="en-US" sz="2000" b="1" dirty="0">
                <a:solidFill>
                  <a:srgbClr val="CC3300"/>
                </a:solidFill>
                <a:latin typeface="Times" charset="0"/>
              </a:rPr>
              <a:t>= </a:t>
            </a:r>
            <a:r>
              <a:rPr lang="en-US" b="1" i="1" dirty="0">
                <a:latin typeface="Helvetica" charset="0"/>
              </a:rPr>
              <a:t>[M</a:t>
            </a:r>
            <a:r>
              <a:rPr lang="en-US" b="1" i="1" baseline="-25000" dirty="0">
                <a:latin typeface="Helvetica" charset="0"/>
              </a:rPr>
              <a:t>OH- </a:t>
            </a:r>
            <a:r>
              <a:rPr lang="en-US" b="1" i="1" dirty="0">
                <a:latin typeface="Helvetica" charset="0"/>
              </a:rPr>
              <a:t>x V</a:t>
            </a:r>
            <a:r>
              <a:rPr lang="en-US" b="1" i="1" baseline="-25000" dirty="0">
                <a:latin typeface="Helvetica" charset="0"/>
              </a:rPr>
              <a:t>OH-</a:t>
            </a:r>
            <a:r>
              <a:rPr lang="en-US" b="1" i="1" dirty="0">
                <a:latin typeface="Helvetica" charset="0"/>
              </a:rPr>
              <a:t> / V</a:t>
            </a:r>
            <a:r>
              <a:rPr lang="en-US" b="1" i="1" baseline="-25000" dirty="0">
                <a:effectLst>
                  <a:outerShdw blurRad="38100" dist="38100" dir="2700000" algn="tl">
                    <a:srgbClr val="DDDDDD"/>
                  </a:outerShdw>
                </a:effectLst>
                <a:latin typeface="Helvetica" charset="0"/>
              </a:rPr>
              <a:t>H+</a:t>
            </a:r>
            <a:r>
              <a:rPr lang="en-US" b="1" i="1" dirty="0">
                <a:effectLst>
                  <a:outerShdw blurRad="38100" dist="38100" dir="2700000" algn="tl">
                    <a:srgbClr val="DDDDDD"/>
                  </a:outerShdw>
                </a:effectLst>
                <a:latin typeface="Helvetica" charset="0"/>
              </a:rPr>
              <a:t> ] [? </a:t>
            </a:r>
            <a:r>
              <a:rPr lang="en-US" b="1" i="1" dirty="0" err="1">
                <a:solidFill>
                  <a:srgbClr val="000680"/>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H</a:t>
            </a:r>
            <a:r>
              <a:rPr lang="en-US"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 / ? </a:t>
            </a:r>
            <a:r>
              <a:rPr lang="en-US" b="1" i="1" dirty="0" err="1">
                <a:solidFill>
                  <a:srgbClr val="000587"/>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OH</a:t>
            </a:r>
            <a:r>
              <a:rPr lang="en-US"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a:t>
            </a:r>
            <a:endParaRPr lang="en-US" b="1" i="1" baseline="-25000" dirty="0">
              <a:effectLst>
                <a:outerShdw blurRad="38100" dist="38100" dir="2700000" algn="tl">
                  <a:srgbClr val="DDDDDD"/>
                </a:outerShdw>
              </a:effectLst>
              <a:latin typeface="Helvetica" charset="0"/>
            </a:endParaRPr>
          </a:p>
        </p:txBody>
      </p:sp>
    </p:spTree>
    <p:extLst>
      <p:ext uri="{BB962C8B-B14F-4D97-AF65-F5344CB8AC3E}">
        <p14:creationId xmlns:p14="http://schemas.microsoft.com/office/powerpoint/2010/main" val="13496380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TextBox 13"/>
          <p:cNvSpPr txBox="1">
            <a:spLocks noChangeArrowheads="1"/>
          </p:cNvSpPr>
          <p:nvPr/>
        </p:nvSpPr>
        <p:spPr bwMode="auto">
          <a:xfrm>
            <a:off x="1600200" y="2144713"/>
            <a:ext cx="1066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acid</a:t>
            </a:r>
          </a:p>
        </p:txBody>
      </p:sp>
      <p:sp>
        <p:nvSpPr>
          <p:cNvPr id="33795" name="TextBox 14"/>
          <p:cNvSpPr txBox="1">
            <a:spLocks noChangeArrowheads="1"/>
          </p:cNvSpPr>
          <p:nvPr/>
        </p:nvSpPr>
        <p:spPr bwMode="auto">
          <a:xfrm>
            <a:off x="3276600" y="2144713"/>
            <a:ext cx="1066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base</a:t>
            </a:r>
          </a:p>
        </p:txBody>
      </p:sp>
      <p:sp>
        <p:nvSpPr>
          <p:cNvPr id="33796" name="TextBox 22"/>
          <p:cNvSpPr txBox="1">
            <a:spLocks noChangeArrowheads="1"/>
          </p:cNvSpPr>
          <p:nvPr/>
        </p:nvSpPr>
        <p:spPr bwMode="auto">
          <a:xfrm>
            <a:off x="5181600" y="2144713"/>
            <a:ext cx="1066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water</a:t>
            </a:r>
          </a:p>
        </p:txBody>
      </p:sp>
      <p:sp>
        <p:nvSpPr>
          <p:cNvPr id="22" name="Rectangle 21"/>
          <p:cNvSpPr/>
          <p:nvPr/>
        </p:nvSpPr>
        <p:spPr>
          <a:xfrm>
            <a:off x="304800" y="2641600"/>
            <a:ext cx="8382000" cy="1323975"/>
          </a:xfrm>
          <a:prstGeom prst="rect">
            <a:avLst/>
          </a:prstGeom>
        </p:spPr>
        <p:txBody>
          <a:bodyPr>
            <a:spAutoFit/>
          </a:bodyPr>
          <a:lstStyle/>
          <a:p>
            <a:pPr marL="742950" lvl="1" indent="-285750">
              <a:spcBef>
                <a:spcPct val="20000"/>
              </a:spcBef>
            </a:pPr>
            <a:r>
              <a:rPr lang="en-US" sz="2000" i="1" dirty="0">
                <a:solidFill>
                  <a:srgbClr val="008000"/>
                </a:solidFill>
                <a:effectLst>
                  <a:outerShdw blurRad="38100" dist="38100" dir="2700000" algn="tl">
                    <a:srgbClr val="DDDDDD"/>
                  </a:outerShdw>
                </a:effectLst>
                <a:latin typeface="Helvetica" charset="0"/>
              </a:rPr>
              <a:t>25.00 </a:t>
            </a:r>
            <a:r>
              <a:rPr lang="en-US" sz="2000" i="1" dirty="0">
                <a:effectLst>
                  <a:outerShdw blurRad="38100" dist="38100" dir="2700000" algn="tl">
                    <a:srgbClr val="DDDDDD"/>
                  </a:outerShdw>
                </a:effectLst>
                <a:latin typeface="Helvetica" charset="0"/>
              </a:rPr>
              <a:t>mL of </a:t>
            </a:r>
            <a:r>
              <a:rPr lang="en-US" sz="2000" b="1" i="1" dirty="0">
                <a:latin typeface="Helvetica" charset="0"/>
              </a:rPr>
              <a:t>M</a:t>
            </a:r>
            <a:r>
              <a:rPr lang="en-US" sz="2000" b="1" i="1" baseline="-25000" dirty="0">
                <a:latin typeface="Helvetica" charset="0"/>
              </a:rPr>
              <a:t>H+ </a:t>
            </a:r>
            <a:r>
              <a:rPr lang="en-US" sz="2000" b="1" i="1" baseline="-25000" dirty="0" err="1">
                <a:latin typeface="Helvetica" charset="0"/>
              </a:rPr>
              <a:t>aq</a:t>
            </a:r>
            <a:r>
              <a:rPr lang="en-US" sz="2000" b="1" i="1" dirty="0">
                <a:latin typeface="Helvetica" charset="0"/>
              </a:rPr>
              <a:t>= ? (</a:t>
            </a:r>
            <a:r>
              <a:rPr lang="en-US" sz="2000" i="1" dirty="0">
                <a:latin typeface="Helvetica" charset="0"/>
              </a:rPr>
              <a:t>unknown </a:t>
            </a:r>
            <a:r>
              <a:rPr lang="en-US" sz="2000" i="1" dirty="0" err="1" smtClean="0">
                <a:latin typeface="Helvetica" charset="0"/>
              </a:rPr>
              <a:t>monoprotic</a:t>
            </a:r>
            <a:r>
              <a:rPr lang="en-US" sz="2000" i="1" dirty="0" smtClean="0">
                <a:latin typeface="Helvetica" charset="0"/>
              </a:rPr>
              <a:t> </a:t>
            </a:r>
            <a:r>
              <a:rPr lang="en-US" sz="2000" i="1" dirty="0" smtClean="0">
                <a:effectLst>
                  <a:outerShdw blurRad="38100" dist="38100" dir="2700000" algn="tl">
                    <a:srgbClr val="DDDDDD"/>
                  </a:outerShdw>
                </a:effectLst>
                <a:latin typeface="Helvetica" charset="0"/>
              </a:rPr>
              <a:t>acid </a:t>
            </a:r>
            <a:r>
              <a:rPr lang="en-US" sz="2000" i="1" dirty="0">
                <a:effectLst>
                  <a:outerShdw blurRad="38100" dist="38100" dir="2700000" algn="tl">
                    <a:srgbClr val="DDDDDD"/>
                  </a:outerShdw>
                </a:effectLst>
                <a:latin typeface="Helvetica" charset="0"/>
              </a:rPr>
              <a:t>solution) was titrated with a sodium hydroxide solution, </a:t>
            </a:r>
            <a:r>
              <a:rPr lang="en-US" sz="2000" b="1" i="1" dirty="0">
                <a:latin typeface="Helvetica" charset="0"/>
              </a:rPr>
              <a:t>M</a:t>
            </a:r>
            <a:r>
              <a:rPr lang="en-US" sz="2000" b="1" i="1" baseline="-25000" dirty="0">
                <a:latin typeface="Helvetica" charset="0"/>
              </a:rPr>
              <a:t>OH-</a:t>
            </a:r>
            <a:r>
              <a:rPr lang="en-US" sz="2000" b="1" i="1" dirty="0">
                <a:latin typeface="Helvetica" charset="0"/>
              </a:rPr>
              <a:t>= ? </a:t>
            </a:r>
            <a:r>
              <a:rPr lang="en-US" sz="2000" b="1" i="1" dirty="0">
                <a:solidFill>
                  <a:srgbClr val="F79646"/>
                </a:solidFill>
                <a:latin typeface="Helvetica" charset="0"/>
              </a:rPr>
              <a:t>0.2162 </a:t>
            </a:r>
            <a:r>
              <a:rPr lang="en-US" sz="2000" b="1" i="1" dirty="0">
                <a:latin typeface="Helvetica" charset="0"/>
              </a:rPr>
              <a:t>M</a:t>
            </a:r>
            <a:r>
              <a:rPr lang="en-US" sz="2000" i="1" dirty="0">
                <a:effectLst>
                  <a:outerShdw blurRad="38100" dist="38100" dir="2700000" algn="tl">
                    <a:srgbClr val="DDDDDD"/>
                  </a:outerShdw>
                </a:effectLst>
                <a:latin typeface="Helvetica" charset="0"/>
              </a:rPr>
              <a:t>. It required </a:t>
            </a:r>
            <a:r>
              <a:rPr lang="en-US" sz="2000" i="1" dirty="0">
                <a:solidFill>
                  <a:srgbClr val="F79646"/>
                </a:solidFill>
                <a:effectLst>
                  <a:outerShdw blurRad="38100" dist="38100" dir="2700000" algn="tl">
                    <a:srgbClr val="DDDDDD"/>
                  </a:outerShdw>
                </a:effectLst>
                <a:latin typeface="Helvetica" charset="0"/>
              </a:rPr>
              <a:t>24.20</a:t>
            </a:r>
            <a:r>
              <a:rPr lang="en-US" sz="2000" i="1" dirty="0">
                <a:effectLst>
                  <a:outerShdw blurRad="38100" dist="38100" dir="2700000" algn="tl">
                    <a:srgbClr val="DDDDDD"/>
                  </a:outerShdw>
                </a:effectLst>
                <a:latin typeface="Helvetica" charset="0"/>
              </a:rPr>
              <a:t> mL as an average of three trials which were within +/- 0.20 mL to reach a faint pink color. </a:t>
            </a:r>
          </a:p>
        </p:txBody>
      </p:sp>
      <p:cxnSp>
        <p:nvCxnSpPr>
          <p:cNvPr id="15" name="Straight Connector 14"/>
          <p:cNvCxnSpPr/>
          <p:nvPr/>
        </p:nvCxnSpPr>
        <p:spPr>
          <a:xfrm>
            <a:off x="609600" y="5484813"/>
            <a:ext cx="5867400" cy="1587"/>
          </a:xfrm>
          <a:prstGeom prst="line">
            <a:avLst/>
          </a:prstGeom>
        </p:spPr>
        <p:style>
          <a:lnRef idx="2">
            <a:schemeClr val="accent1"/>
          </a:lnRef>
          <a:fillRef idx="0">
            <a:schemeClr val="accent1"/>
          </a:fillRef>
          <a:effectRef idx="1">
            <a:schemeClr val="accent1"/>
          </a:effectRef>
          <a:fontRef idx="minor">
            <a:schemeClr val="tx1"/>
          </a:fontRef>
        </p:style>
      </p:cxnSp>
      <p:grpSp>
        <p:nvGrpSpPr>
          <p:cNvPr id="2" name="Group 18"/>
          <p:cNvGrpSpPr>
            <a:grpSpLocks/>
          </p:cNvGrpSpPr>
          <p:nvPr/>
        </p:nvGrpSpPr>
        <p:grpSpPr bwMode="auto">
          <a:xfrm>
            <a:off x="-76200" y="4648200"/>
            <a:ext cx="8686800" cy="1668463"/>
            <a:chOff x="-76200" y="4648156"/>
            <a:chExt cx="8686800" cy="1668148"/>
          </a:xfrm>
        </p:grpSpPr>
        <p:sp>
          <p:nvSpPr>
            <p:cNvPr id="13" name="Rectangle 12"/>
            <p:cNvSpPr/>
            <p:nvPr/>
          </p:nvSpPr>
          <p:spPr>
            <a:xfrm>
              <a:off x="-76200" y="4648156"/>
              <a:ext cx="8686800" cy="1668148"/>
            </a:xfrm>
            <a:prstGeom prst="rect">
              <a:avLst/>
            </a:prstGeom>
          </p:spPr>
          <p:txBody>
            <a:bodyPr>
              <a:spAutoFit/>
            </a:bodyPr>
            <a:lstStyle/>
            <a:p>
              <a:pPr marL="342900" indent="-342900">
                <a:spcBef>
                  <a:spcPct val="20000"/>
                </a:spcBef>
              </a:pPr>
              <a:endParaRPr lang="en-US" b="1" i="1" baseline="-25000" dirty="0">
                <a:effectLst>
                  <a:outerShdw blurRad="38100" dist="38100" dir="2700000" algn="tl">
                    <a:srgbClr val="DDDDDD"/>
                  </a:outerShdw>
                </a:effectLst>
                <a:latin typeface="Helvetica" charset="0"/>
              </a:endParaRPr>
            </a:p>
            <a:p>
              <a:pPr marL="342900" indent="-342900">
                <a:spcBef>
                  <a:spcPct val="20000"/>
                </a:spcBef>
              </a:pPr>
              <a:r>
                <a:rPr lang="en-US" sz="2000" b="1" dirty="0">
                  <a:solidFill>
                    <a:srgbClr val="CC3300"/>
                  </a:solidFill>
                  <a:latin typeface="Times" charset="0"/>
                </a:rPr>
                <a:t>			</a:t>
              </a:r>
              <a:r>
                <a:rPr lang="en-US" sz="2000" b="1" i="1" dirty="0">
                  <a:solidFill>
                    <a:srgbClr val="F79646"/>
                  </a:solidFill>
                  <a:latin typeface="Helvetica" charset="0"/>
                </a:rPr>
                <a:t>0.2162</a:t>
              </a:r>
              <a:r>
                <a:rPr lang="en-US" sz="2000" b="1" dirty="0">
                  <a:solidFill>
                    <a:srgbClr val="CC3300"/>
                  </a:solidFill>
                  <a:latin typeface="Times" charset="0"/>
                </a:rPr>
                <a:t> </a:t>
              </a:r>
              <a:r>
                <a:rPr lang="en-US" sz="2000" b="1" i="1" dirty="0" err="1">
                  <a:latin typeface="Helvetica" charset="0"/>
                </a:rPr>
                <a:t>mol</a:t>
              </a:r>
              <a:r>
                <a:rPr lang="en-US" sz="2000" b="1" i="1" baseline="-25000" dirty="0" err="1">
                  <a:latin typeface="Helvetica" charset="0"/>
                </a:rPr>
                <a:t>OH</a:t>
              </a:r>
              <a:r>
                <a:rPr lang="en-US" sz="2000" b="1" i="1" baseline="-25000" dirty="0">
                  <a:latin typeface="Helvetica" charset="0"/>
                </a:rPr>
                <a:t>- </a:t>
              </a:r>
              <a:r>
                <a:rPr lang="en-US" sz="2000" b="1" i="1" dirty="0">
                  <a:effectLst>
                    <a:outerShdw blurRad="38100" dist="38100" dir="2700000" algn="tl">
                      <a:srgbClr val="DDDDDD"/>
                    </a:outerShdw>
                  </a:effectLst>
                  <a:latin typeface="Helvetica" charset="0"/>
                </a:rPr>
                <a:t> </a:t>
              </a:r>
              <a:r>
                <a:rPr lang="en-US" b="1" i="1" dirty="0">
                  <a:latin typeface="Helvetica" charset="0"/>
                </a:rPr>
                <a:t>x </a:t>
              </a:r>
              <a:r>
                <a:rPr lang="en-US" sz="2000" b="1" i="1" dirty="0">
                  <a:solidFill>
                    <a:srgbClr val="F79646"/>
                  </a:solidFill>
                  <a:latin typeface="Times" charset="0"/>
                </a:rPr>
                <a:t>0.02420</a:t>
              </a:r>
              <a:r>
                <a:rPr lang="en-US" sz="2000" b="1" dirty="0">
                  <a:solidFill>
                    <a:srgbClr val="CC3300"/>
                  </a:solidFill>
                  <a:latin typeface="Times" charset="0"/>
                </a:rPr>
                <a:t> </a:t>
              </a:r>
              <a:r>
                <a:rPr lang="en-US" sz="2000" b="1" i="1" dirty="0">
                  <a:latin typeface="Helvetica" charset="0"/>
                </a:rPr>
                <a:t>L</a:t>
              </a:r>
              <a:r>
                <a:rPr lang="en-US" sz="2000" b="1" i="1" baseline="-25000" dirty="0">
                  <a:latin typeface="Helvetica" charset="0"/>
                </a:rPr>
                <a:t>OH-</a:t>
              </a:r>
              <a:r>
                <a:rPr lang="en-US" b="1" i="1" dirty="0">
                  <a:latin typeface="Helvetica" charset="0"/>
                </a:rPr>
                <a:t> x </a:t>
              </a:r>
              <a:r>
                <a:rPr lang="en-US" b="1" i="1" dirty="0">
                  <a:effectLst>
                    <a:outerShdw blurRad="38100" dist="38100" dir="2700000" algn="tl">
                      <a:srgbClr val="DDDDDD"/>
                    </a:outerShdw>
                  </a:effectLst>
                  <a:latin typeface="Helvetica" charset="0"/>
                </a:rPr>
                <a:t>1 </a:t>
              </a:r>
              <a:r>
                <a:rPr lang="en-US" b="1" i="1" dirty="0" err="1">
                  <a:solidFill>
                    <a:srgbClr val="000680"/>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H</a:t>
              </a:r>
              <a:r>
                <a:rPr lang="en-US" b="1" i="1" baseline="-25000" dirty="0">
                  <a:effectLst>
                    <a:outerShdw blurRad="38100" dist="38100" dir="2700000" algn="tl">
                      <a:srgbClr val="DDDDDD"/>
                    </a:outerShdw>
                  </a:effectLst>
                  <a:latin typeface="Helvetica" charset="0"/>
                </a:rPr>
                <a:t>+</a:t>
              </a:r>
              <a:endParaRPr lang="en-US" b="1" i="1" dirty="0">
                <a:latin typeface="Helvetica" charset="0"/>
              </a:endParaRPr>
            </a:p>
            <a:p>
              <a:pPr marL="342900" indent="-342900">
                <a:spcBef>
                  <a:spcPct val="20000"/>
                </a:spcBef>
              </a:pPr>
              <a:r>
                <a:rPr lang="en-US" b="1" i="1" dirty="0">
                  <a:effectLst>
                    <a:outerShdw blurRad="38100" dist="38100" dir="2700000" algn="tl">
                      <a:srgbClr val="DDDDDD"/>
                    </a:outerShdw>
                  </a:effectLst>
                  <a:latin typeface="Helvetica" charset="0"/>
                </a:rPr>
                <a:t>				        </a:t>
              </a:r>
              <a:r>
                <a:rPr lang="en-US" sz="2000" b="1" i="1" dirty="0">
                  <a:latin typeface="Helvetica" charset="0"/>
                </a:rPr>
                <a:t>L</a:t>
              </a:r>
              <a:r>
                <a:rPr lang="en-US" sz="2000" b="1" i="1" baseline="-25000" dirty="0">
                  <a:latin typeface="Helvetica" charset="0"/>
                </a:rPr>
                <a:t>OH- </a:t>
              </a:r>
              <a:r>
                <a:rPr lang="en-US" b="1" i="1" dirty="0">
                  <a:latin typeface="Helvetica" charset="0"/>
                </a:rPr>
                <a:t>x</a:t>
              </a:r>
              <a:r>
                <a:rPr lang="en-US" b="1" i="1" dirty="0">
                  <a:effectLst>
                    <a:outerShdw blurRad="38100" dist="38100" dir="2700000" algn="tl">
                      <a:srgbClr val="DDDDDD"/>
                    </a:outerShdw>
                  </a:effectLst>
                  <a:latin typeface="Helvetica" charset="0"/>
                </a:rPr>
                <a:t> </a:t>
              </a:r>
              <a:r>
                <a:rPr lang="en-US" sz="2000" i="1" dirty="0">
                  <a:solidFill>
                    <a:srgbClr val="006600"/>
                  </a:solidFill>
                  <a:effectLst>
                    <a:outerShdw blurRad="38100" dist="38100" dir="2700000" algn="tl">
                      <a:srgbClr val="DDDDDD"/>
                    </a:outerShdw>
                  </a:effectLst>
                  <a:latin typeface="Times" charset="0"/>
                </a:rPr>
                <a:t>0.02500</a:t>
              </a:r>
              <a:r>
                <a:rPr lang="en-US" sz="2000" dirty="0">
                  <a:solidFill>
                    <a:srgbClr val="006600"/>
                  </a:solidFill>
                  <a:effectLst>
                    <a:outerShdw blurRad="38100" dist="38100" dir="2700000" algn="tl">
                      <a:srgbClr val="DDDDDD"/>
                    </a:outerShdw>
                  </a:effectLst>
                  <a:latin typeface="Times" charset="0"/>
                </a:rPr>
                <a:t> </a:t>
              </a:r>
              <a:r>
                <a:rPr lang="en-US" sz="2000" b="1" i="1" dirty="0">
                  <a:effectLst>
                    <a:outerShdw blurRad="38100" dist="38100" dir="2700000" algn="tl">
                      <a:srgbClr val="DDDDDD"/>
                    </a:outerShdw>
                  </a:effectLst>
                  <a:latin typeface="Helvetica" charset="0"/>
                </a:rPr>
                <a:t>L</a:t>
              </a:r>
              <a:r>
                <a:rPr lang="en-US" sz="2000" b="1" i="1" baseline="-25000" dirty="0">
                  <a:effectLst>
                    <a:outerShdw blurRad="38100" dist="38100" dir="2700000" algn="tl">
                      <a:srgbClr val="DDDDDD"/>
                    </a:outerShdw>
                  </a:effectLst>
                  <a:latin typeface="Helvetica" charset="0"/>
                </a:rPr>
                <a:t>H+</a:t>
              </a:r>
              <a:r>
                <a:rPr lang="en-US" sz="2000" b="1" i="1" dirty="0">
                  <a:effectLst>
                    <a:outerShdw blurRad="38100" dist="38100" dir="2700000" algn="tl">
                      <a:srgbClr val="DDDDDD"/>
                    </a:outerShdw>
                  </a:effectLst>
                  <a:latin typeface="Helvetica" charset="0"/>
                </a:rPr>
                <a:t> </a:t>
              </a:r>
              <a:r>
                <a:rPr lang="en-US" b="1" i="1" dirty="0">
                  <a:latin typeface="Helvetica" charset="0"/>
                </a:rPr>
                <a:t>x</a:t>
              </a:r>
              <a:r>
                <a:rPr lang="en-US" b="1" i="1" dirty="0">
                  <a:effectLst>
                    <a:outerShdw blurRad="38100" dist="38100" dir="2700000" algn="tl">
                      <a:srgbClr val="DDDDDD"/>
                    </a:outerShdw>
                  </a:effectLst>
                  <a:latin typeface="Helvetica" charset="0"/>
                </a:rPr>
                <a:t>  1 </a:t>
              </a:r>
              <a:r>
                <a:rPr lang="en-US" b="1" i="1" dirty="0" err="1">
                  <a:solidFill>
                    <a:srgbClr val="000587"/>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OH</a:t>
              </a:r>
              <a:r>
                <a:rPr lang="en-US" b="1" i="1" baseline="-25000" dirty="0">
                  <a:effectLst>
                    <a:outerShdw blurRad="38100" dist="38100" dir="2700000" algn="tl">
                      <a:srgbClr val="DDDDDD"/>
                    </a:outerShdw>
                  </a:effectLst>
                  <a:latin typeface="Helvetica" charset="0"/>
                </a:rPr>
                <a:t>- </a:t>
              </a:r>
              <a:endParaRPr lang="en-US" b="1" i="1" baseline="-25000" dirty="0">
                <a:latin typeface="Helvetica" charset="0"/>
              </a:endParaRPr>
            </a:p>
            <a:p>
              <a:pPr marL="342900" indent="-342900">
                <a:spcBef>
                  <a:spcPct val="20000"/>
                </a:spcBef>
              </a:pPr>
              <a:endParaRPr lang="en-US" b="1" i="1" dirty="0">
                <a:effectLst>
                  <a:outerShdw blurRad="38100" dist="38100" dir="2700000" algn="tl">
                    <a:srgbClr val="DDDDDD"/>
                  </a:outerShdw>
                </a:effectLst>
                <a:latin typeface="Helvetica" charset="0"/>
              </a:endParaRPr>
            </a:p>
          </p:txBody>
        </p:sp>
        <p:sp>
          <p:nvSpPr>
            <p:cNvPr id="33807" name="TextBox 15"/>
            <p:cNvSpPr txBox="1">
              <a:spLocks noChangeArrowheads="1"/>
            </p:cNvSpPr>
            <p:nvPr/>
          </p:nvSpPr>
          <p:spPr bwMode="auto">
            <a:xfrm>
              <a:off x="228600" y="5257641"/>
              <a:ext cx="533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a:t>
              </a:r>
            </a:p>
          </p:txBody>
        </p:sp>
      </p:grpSp>
      <p:sp>
        <p:nvSpPr>
          <p:cNvPr id="17" name="TextBox 16"/>
          <p:cNvSpPr txBox="1"/>
          <p:nvPr/>
        </p:nvSpPr>
        <p:spPr>
          <a:xfrm>
            <a:off x="6477000" y="5254625"/>
            <a:ext cx="2743200" cy="460375"/>
          </a:xfrm>
          <a:prstGeom prst="rect">
            <a:avLst/>
          </a:prstGeom>
          <a:no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  0.2093 </a:t>
            </a:r>
            <a:r>
              <a:rPr lang="en-US" b="1" i="1" dirty="0">
                <a:effectLst>
                  <a:outerShdw blurRad="38100" dist="38100" dir="2700000" algn="tl">
                    <a:srgbClr val="DDDDDD"/>
                  </a:outerShdw>
                </a:effectLst>
                <a:latin typeface="Helvetica" charset="0"/>
              </a:rPr>
              <a:t>M</a:t>
            </a:r>
            <a:r>
              <a:rPr lang="en-US" b="1" i="1" baseline="-25000" dirty="0">
                <a:effectLst>
                  <a:outerShdw blurRad="38100" dist="38100" dir="2700000" algn="tl">
                    <a:srgbClr val="DDDDDD"/>
                  </a:outerShdw>
                </a:effectLst>
                <a:latin typeface="Helvetica" charset="0"/>
              </a:rPr>
              <a:t>H+</a:t>
            </a:r>
            <a:r>
              <a:rPr lang="en-US" dirty="0"/>
              <a:t> </a:t>
            </a:r>
          </a:p>
        </p:txBody>
      </p:sp>
      <p:sp>
        <p:nvSpPr>
          <p:cNvPr id="18" name="Rectangle 17"/>
          <p:cNvSpPr/>
          <p:nvPr/>
        </p:nvSpPr>
        <p:spPr>
          <a:xfrm>
            <a:off x="457200" y="4038600"/>
            <a:ext cx="8229600" cy="522288"/>
          </a:xfrm>
          <a:prstGeom prst="rect">
            <a:avLst/>
          </a:prstGeom>
        </p:spPr>
        <p:txBody>
          <a:bodyPr>
            <a:spAutoFit/>
          </a:bodyPr>
          <a:lstStyle/>
          <a:p>
            <a:pPr marL="342900" indent="-342900">
              <a:spcBef>
                <a:spcPct val="20000"/>
              </a:spcBef>
            </a:pPr>
            <a:r>
              <a:rPr lang="en-US" sz="2800" i="1" dirty="0">
                <a:effectLst>
                  <a:outerShdw blurRad="38100" dist="38100" dir="2700000" algn="tl">
                    <a:srgbClr val="DDDDDD"/>
                  </a:outerShdw>
                </a:effectLst>
                <a:latin typeface="Helvetica" charset="0"/>
              </a:rPr>
              <a:t>?</a:t>
            </a:r>
            <a:r>
              <a:rPr lang="en-US" sz="2800" b="1" i="1" dirty="0">
                <a:effectLst>
                  <a:outerShdw blurRad="38100" dist="38100" dir="2700000" algn="tl">
                    <a:srgbClr val="DDDDDD"/>
                  </a:outerShdw>
                </a:effectLst>
                <a:latin typeface="Helvetica" charset="0"/>
              </a:rPr>
              <a:t>M</a:t>
            </a:r>
            <a:r>
              <a:rPr lang="en-US" sz="2800" b="1" i="1" baseline="-25000" dirty="0">
                <a:effectLst>
                  <a:outerShdw blurRad="38100" dist="38100" dir="2700000" algn="tl">
                    <a:srgbClr val="DDDDDD"/>
                  </a:outerShdw>
                </a:effectLst>
                <a:latin typeface="Helvetica" charset="0"/>
              </a:rPr>
              <a:t>H+</a:t>
            </a:r>
            <a:r>
              <a:rPr lang="en-US" b="1" i="1" dirty="0">
                <a:effectLst>
                  <a:outerShdw blurRad="38100" dist="38100" dir="2700000" algn="tl">
                    <a:srgbClr val="DDDDDD"/>
                  </a:outerShdw>
                </a:effectLst>
                <a:latin typeface="Helvetica" charset="0"/>
              </a:rPr>
              <a:t> </a:t>
            </a:r>
            <a:r>
              <a:rPr lang="en-US" b="1" dirty="0">
                <a:solidFill>
                  <a:srgbClr val="CC3300"/>
                </a:solidFill>
                <a:latin typeface="Times" charset="0"/>
              </a:rPr>
              <a:t> </a:t>
            </a:r>
            <a:r>
              <a:rPr lang="en-US" sz="2000" b="1" dirty="0">
                <a:solidFill>
                  <a:srgbClr val="CC3300"/>
                </a:solidFill>
                <a:latin typeface="Times" charset="0"/>
              </a:rPr>
              <a:t>= </a:t>
            </a:r>
            <a:r>
              <a:rPr lang="en-US" b="1" i="1" dirty="0">
                <a:latin typeface="Helvetica" charset="0"/>
              </a:rPr>
              <a:t>[M</a:t>
            </a:r>
            <a:r>
              <a:rPr lang="en-US" b="1" i="1" baseline="-25000" dirty="0">
                <a:latin typeface="Helvetica" charset="0"/>
              </a:rPr>
              <a:t>OH- </a:t>
            </a:r>
            <a:r>
              <a:rPr lang="en-US" b="1" i="1" dirty="0">
                <a:latin typeface="Helvetica" charset="0"/>
              </a:rPr>
              <a:t>x V</a:t>
            </a:r>
            <a:r>
              <a:rPr lang="en-US" b="1" i="1" baseline="-25000" dirty="0">
                <a:latin typeface="Helvetica" charset="0"/>
              </a:rPr>
              <a:t>OH-</a:t>
            </a:r>
            <a:r>
              <a:rPr lang="en-US" b="1" i="1" dirty="0">
                <a:latin typeface="Helvetica" charset="0"/>
              </a:rPr>
              <a:t> / V</a:t>
            </a:r>
            <a:r>
              <a:rPr lang="en-US" b="1" i="1" baseline="-25000" dirty="0">
                <a:effectLst>
                  <a:outerShdw blurRad="38100" dist="38100" dir="2700000" algn="tl">
                    <a:srgbClr val="DDDDDD"/>
                  </a:outerShdw>
                </a:effectLst>
                <a:latin typeface="Helvetica" charset="0"/>
              </a:rPr>
              <a:t>H+</a:t>
            </a:r>
            <a:r>
              <a:rPr lang="en-US" b="1" i="1" dirty="0">
                <a:effectLst>
                  <a:outerShdw blurRad="38100" dist="38100" dir="2700000" algn="tl">
                    <a:srgbClr val="DDDDDD"/>
                  </a:outerShdw>
                </a:effectLst>
                <a:latin typeface="Helvetica" charset="0"/>
              </a:rPr>
              <a:t> ] [? </a:t>
            </a:r>
            <a:r>
              <a:rPr lang="en-US" b="1" i="1" dirty="0" err="1">
                <a:solidFill>
                  <a:srgbClr val="000680"/>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H</a:t>
            </a:r>
            <a:r>
              <a:rPr lang="en-US"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 / ? </a:t>
            </a:r>
            <a:r>
              <a:rPr lang="en-US" b="1" i="1" dirty="0" err="1">
                <a:solidFill>
                  <a:srgbClr val="000587"/>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OH</a:t>
            </a:r>
            <a:r>
              <a:rPr lang="en-US"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a:t>
            </a:r>
            <a:endParaRPr lang="en-US" b="1" i="1" baseline="-25000" dirty="0">
              <a:effectLst>
                <a:outerShdw blurRad="38100" dist="38100" dir="2700000" algn="tl">
                  <a:srgbClr val="DDDDDD"/>
                </a:outerShdw>
              </a:effectLst>
              <a:latin typeface="Helvetica" charset="0"/>
            </a:endParaRPr>
          </a:p>
        </p:txBody>
      </p:sp>
      <p:grpSp>
        <p:nvGrpSpPr>
          <p:cNvPr id="33802" name="Group 21"/>
          <p:cNvGrpSpPr>
            <a:grpSpLocks/>
          </p:cNvGrpSpPr>
          <p:nvPr/>
        </p:nvGrpSpPr>
        <p:grpSpPr bwMode="auto">
          <a:xfrm>
            <a:off x="1828800" y="1473200"/>
            <a:ext cx="4657725" cy="584200"/>
            <a:chOff x="2438400" y="5562600"/>
            <a:chExt cx="4657725" cy="584200"/>
          </a:xfrm>
        </p:grpSpPr>
        <p:sp>
          <p:nvSpPr>
            <p:cNvPr id="33804" name="Text Box 9"/>
            <p:cNvSpPr txBox="1">
              <a:spLocks noChangeArrowheads="1"/>
            </p:cNvSpPr>
            <p:nvPr/>
          </p:nvSpPr>
          <p:spPr bwMode="auto">
            <a:xfrm>
              <a:off x="2438400" y="5562600"/>
              <a:ext cx="4657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3200" b="1" i="1" dirty="0">
                  <a:latin typeface="Helvetica" charset="0"/>
                </a:rPr>
                <a:t>H</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a:t>
              </a:r>
              <a:r>
                <a:rPr lang="en-US" sz="3200" b="1" i="1" dirty="0">
                  <a:latin typeface="Helvetica" charset="0"/>
                </a:rPr>
                <a:t> + OH </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 </a:t>
              </a:r>
              <a:r>
                <a:rPr lang="en-US" sz="3200" b="1" i="1" dirty="0">
                  <a:latin typeface="Helvetica" charset="0"/>
                </a:rPr>
                <a:t>     H</a:t>
              </a:r>
              <a:r>
                <a:rPr lang="en-US" sz="3200" b="1" i="1" baseline="-25000" dirty="0">
                  <a:latin typeface="Helvetica" charset="0"/>
                </a:rPr>
                <a:t>2</a:t>
              </a:r>
              <a:r>
                <a:rPr lang="en-US" sz="3200" b="1" i="1" dirty="0">
                  <a:latin typeface="Helvetica" charset="0"/>
                </a:rPr>
                <a:t>O</a:t>
              </a:r>
              <a:r>
                <a:rPr lang="en-US" sz="3200" b="1" i="1" baseline="-25000" dirty="0">
                  <a:latin typeface="Helvetica" charset="0"/>
                </a:rPr>
                <a:t>(l)</a:t>
              </a:r>
              <a:endParaRPr lang="en-US" b="1" baseline="-25000" dirty="0">
                <a:latin typeface="Times" charset="0"/>
              </a:endParaRPr>
            </a:p>
          </p:txBody>
        </p:sp>
        <p:cxnSp>
          <p:nvCxnSpPr>
            <p:cNvPr id="33805" name="Straight Arrow Connector 21"/>
            <p:cNvCxnSpPr>
              <a:cxnSpLocks noChangeShapeType="1"/>
            </p:cNvCxnSpPr>
            <p:nvPr/>
          </p:nvCxnSpPr>
          <p:spPr bwMode="auto">
            <a:xfrm>
              <a:off x="5257800" y="58674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25" name="Rectangle 2"/>
          <p:cNvSpPr>
            <a:spLocks noGrp="1" noChangeArrowheads="1"/>
          </p:cNvSpPr>
          <p:nvPr>
            <p:ph type="title"/>
          </p:nvPr>
        </p:nvSpPr>
        <p:spPr/>
        <p:txBody>
          <a:bodyPr/>
          <a:lstStyle/>
          <a:p>
            <a:pPr eaLnBrk="1" hangingPunct="1"/>
            <a:r>
              <a:rPr lang="en-US" sz="4000">
                <a:effectLst>
                  <a:outerShdw blurRad="38100" dist="38100" dir="2700000" algn="tl">
                    <a:srgbClr val="DDDDDD"/>
                  </a:outerShdw>
                </a:effectLst>
                <a:latin typeface="Calibri" charset="0"/>
                <a:ea typeface="ＭＳ Ｐゴシック" charset="0"/>
                <a:cs typeface="ＭＳ Ｐゴシック" charset="0"/>
              </a:rPr>
              <a:t>Unkown Acid Neutralization</a:t>
            </a:r>
            <a:br>
              <a:rPr lang="en-US" sz="4000">
                <a:effectLst>
                  <a:outerShdw blurRad="38100" dist="38100" dir="2700000" algn="tl">
                    <a:srgbClr val="DDDDDD"/>
                  </a:outerShdw>
                </a:effectLst>
                <a:latin typeface="Calibri" charset="0"/>
                <a:ea typeface="ＭＳ Ｐゴシック" charset="0"/>
                <a:cs typeface="ＭＳ Ｐゴシック" charset="0"/>
              </a:rPr>
            </a:br>
            <a:r>
              <a:rPr lang="en-US" sz="4000">
                <a:effectLst>
                  <a:outerShdw blurRad="38100" dist="38100" dir="2700000" algn="tl">
                    <a:srgbClr val="DDDDDD"/>
                  </a:outerShdw>
                </a:effectLst>
                <a:latin typeface="Calibri" charset="0"/>
                <a:ea typeface="ＭＳ Ｐゴシック" charset="0"/>
                <a:cs typeface="ＭＳ Ｐゴシック" charset="0"/>
              </a:rPr>
              <a:t> </a:t>
            </a:r>
            <a:r>
              <a:rPr lang="en-US" sz="2800">
                <a:effectLst>
                  <a:outerShdw blurRad="38100" dist="38100" dir="2700000" algn="tl">
                    <a:srgbClr val="DDDDDD"/>
                  </a:outerShdw>
                </a:effectLst>
                <a:latin typeface="Calibri" charset="0"/>
                <a:ea typeface="ＭＳ Ｐゴシック" charset="0"/>
                <a:cs typeface="ＭＳ Ｐゴシック" charset="0"/>
              </a:rPr>
              <a:t>Net Ionic Equation/ Calculation</a:t>
            </a:r>
          </a:p>
        </p:txBody>
      </p:sp>
    </p:spTree>
    <p:extLst>
      <p:ext uri="{BB962C8B-B14F-4D97-AF65-F5344CB8AC3E}">
        <p14:creationId xmlns:p14="http://schemas.microsoft.com/office/powerpoint/2010/main" val="321539933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720850"/>
            <a:ext cx="7924800" cy="3416300"/>
          </a:xfrm>
          <a:prstGeom prst="rect">
            <a:avLst/>
          </a:prstGeom>
        </p:spPr>
        <p:txBody>
          <a:bodyPr>
            <a:spAutoFit/>
          </a:bodyPr>
          <a:lstStyle/>
          <a:p>
            <a:r>
              <a:rPr lang="en-US" dirty="0"/>
              <a:t>A 35.00 mL sample of a </a:t>
            </a:r>
            <a:r>
              <a:rPr lang="en-US" dirty="0" err="1"/>
              <a:t>monoprotic</a:t>
            </a:r>
            <a:r>
              <a:rPr lang="en-US" dirty="0"/>
              <a:t> acid of unknown concentration was titrated with 42.30 mL of 0.2250 M KOH. What is the concentration of the unknown acid?</a:t>
            </a:r>
          </a:p>
          <a:p>
            <a:endParaRPr lang="en-US" dirty="0"/>
          </a:p>
          <a:p>
            <a:pPr>
              <a:buFont typeface="Calibri" charset="0"/>
              <a:buAutoNum type="alphaUcPeriod"/>
            </a:pPr>
            <a:r>
              <a:rPr lang="en-US" dirty="0"/>
              <a:t>0.0930 M</a:t>
            </a:r>
          </a:p>
          <a:p>
            <a:pPr>
              <a:buFont typeface="Calibri" charset="0"/>
              <a:buAutoNum type="alphaUcPeriod"/>
            </a:pPr>
            <a:r>
              <a:rPr lang="en-US" dirty="0"/>
              <a:t>0.3030 M</a:t>
            </a:r>
          </a:p>
          <a:p>
            <a:pPr>
              <a:buFont typeface="Calibri" charset="0"/>
              <a:buAutoNum type="alphaUcPeriod"/>
            </a:pPr>
            <a:r>
              <a:rPr lang="en-US" dirty="0"/>
              <a:t>0.2719 M</a:t>
            </a:r>
          </a:p>
          <a:p>
            <a:pPr>
              <a:buFont typeface="Calibri" charset="0"/>
              <a:buAutoNum type="alphaUcPeriod"/>
            </a:pPr>
            <a:r>
              <a:rPr lang="en-US" dirty="0" smtClean="0"/>
              <a:t>0.1356 </a:t>
            </a:r>
            <a:r>
              <a:rPr lang="en-US" dirty="0"/>
              <a:t>M</a:t>
            </a:r>
          </a:p>
          <a:p>
            <a:pPr>
              <a:buFont typeface="Calibri" charset="0"/>
              <a:buAutoNum type="alphaUcPeriod"/>
            </a:pPr>
            <a:r>
              <a:rPr lang="en-US" dirty="0"/>
              <a:t>0.3720 M</a:t>
            </a:r>
          </a:p>
        </p:txBody>
      </p:sp>
      <p:sp>
        <p:nvSpPr>
          <p:cNvPr id="35843" name="Rectangle 2"/>
          <p:cNvSpPr txBox="1">
            <a:spLocks noChangeArrowheads="1"/>
          </p:cNvSpPr>
          <p:nvPr/>
        </p:nvSpPr>
        <p:spPr bwMode="auto">
          <a:xfrm>
            <a:off x="381000" y="-228600"/>
            <a:ext cx="8382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buClr>
                <a:schemeClr val="accent1"/>
              </a:buClr>
              <a:buSzPct val="70000"/>
            </a:pPr>
            <a:r>
              <a:rPr lang="en-US" sz="6600" i="1">
                <a:solidFill>
                  <a:srgbClr val="000680"/>
                </a:solidFill>
                <a:latin typeface="Times" charset="0"/>
              </a:rPr>
              <a:t>QUESTION</a:t>
            </a:r>
          </a:p>
        </p:txBody>
      </p:sp>
      <p:grpSp>
        <p:nvGrpSpPr>
          <p:cNvPr id="5" name="Group 21"/>
          <p:cNvGrpSpPr>
            <a:grpSpLocks/>
          </p:cNvGrpSpPr>
          <p:nvPr/>
        </p:nvGrpSpPr>
        <p:grpSpPr bwMode="auto">
          <a:xfrm>
            <a:off x="2819400" y="3886200"/>
            <a:ext cx="4657725" cy="584200"/>
            <a:chOff x="2438400" y="5562600"/>
            <a:chExt cx="4657725" cy="584200"/>
          </a:xfrm>
        </p:grpSpPr>
        <p:sp>
          <p:nvSpPr>
            <p:cNvPr id="6" name="Text Box 9"/>
            <p:cNvSpPr txBox="1">
              <a:spLocks noChangeArrowheads="1"/>
            </p:cNvSpPr>
            <p:nvPr/>
          </p:nvSpPr>
          <p:spPr bwMode="auto">
            <a:xfrm>
              <a:off x="2438400" y="5562600"/>
              <a:ext cx="4657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3200" b="1" i="1" dirty="0">
                  <a:latin typeface="Helvetica" charset="0"/>
                </a:rPr>
                <a:t>H</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a:t>
              </a:r>
              <a:r>
                <a:rPr lang="en-US" sz="3200" b="1" i="1" dirty="0">
                  <a:latin typeface="Helvetica" charset="0"/>
                </a:rPr>
                <a:t> + OH </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 </a:t>
              </a:r>
              <a:r>
                <a:rPr lang="en-US" sz="3200" b="1" i="1" dirty="0">
                  <a:latin typeface="Helvetica" charset="0"/>
                </a:rPr>
                <a:t>     H</a:t>
              </a:r>
              <a:r>
                <a:rPr lang="en-US" sz="3200" b="1" i="1" baseline="-25000" dirty="0">
                  <a:latin typeface="Helvetica" charset="0"/>
                </a:rPr>
                <a:t>2</a:t>
              </a:r>
              <a:r>
                <a:rPr lang="en-US" sz="3200" b="1" i="1" dirty="0">
                  <a:latin typeface="Helvetica" charset="0"/>
                </a:rPr>
                <a:t>O</a:t>
              </a:r>
              <a:r>
                <a:rPr lang="en-US" sz="3200" b="1" i="1" baseline="-25000" dirty="0">
                  <a:latin typeface="Helvetica" charset="0"/>
                </a:rPr>
                <a:t>(l)</a:t>
              </a:r>
              <a:endParaRPr lang="en-US" b="1" baseline="-25000" dirty="0">
                <a:latin typeface="Times" charset="0"/>
              </a:endParaRPr>
            </a:p>
          </p:txBody>
        </p:sp>
        <p:cxnSp>
          <p:nvCxnSpPr>
            <p:cNvPr id="7" name="Straight Arrow Connector 21"/>
            <p:cNvCxnSpPr>
              <a:cxnSpLocks noChangeShapeType="1"/>
            </p:cNvCxnSpPr>
            <p:nvPr/>
          </p:nvCxnSpPr>
          <p:spPr bwMode="auto">
            <a:xfrm>
              <a:off x="5257800" y="58674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8" name="Rectangle 7"/>
          <p:cNvSpPr/>
          <p:nvPr/>
        </p:nvSpPr>
        <p:spPr>
          <a:xfrm>
            <a:off x="906379" y="5410200"/>
            <a:ext cx="8229600" cy="522288"/>
          </a:xfrm>
          <a:prstGeom prst="rect">
            <a:avLst/>
          </a:prstGeom>
        </p:spPr>
        <p:txBody>
          <a:bodyPr>
            <a:spAutoFit/>
          </a:bodyPr>
          <a:lstStyle/>
          <a:p>
            <a:pPr marL="342900" indent="-342900">
              <a:spcBef>
                <a:spcPct val="20000"/>
              </a:spcBef>
            </a:pPr>
            <a:r>
              <a:rPr lang="en-US" sz="2800" i="1" dirty="0">
                <a:effectLst>
                  <a:outerShdw blurRad="38100" dist="38100" dir="2700000" algn="tl">
                    <a:srgbClr val="DDDDDD"/>
                  </a:outerShdw>
                </a:effectLst>
                <a:latin typeface="Helvetica" charset="0"/>
              </a:rPr>
              <a:t>?</a:t>
            </a:r>
            <a:r>
              <a:rPr lang="en-US" sz="2800" b="1" i="1" dirty="0">
                <a:effectLst>
                  <a:outerShdw blurRad="38100" dist="38100" dir="2700000" algn="tl">
                    <a:srgbClr val="DDDDDD"/>
                  </a:outerShdw>
                </a:effectLst>
                <a:latin typeface="Helvetica" charset="0"/>
              </a:rPr>
              <a:t>M</a:t>
            </a:r>
            <a:r>
              <a:rPr lang="en-US" sz="2800" b="1" i="1" baseline="-25000" dirty="0">
                <a:effectLst>
                  <a:outerShdw blurRad="38100" dist="38100" dir="2700000" algn="tl">
                    <a:srgbClr val="DDDDDD"/>
                  </a:outerShdw>
                </a:effectLst>
                <a:latin typeface="Helvetica" charset="0"/>
              </a:rPr>
              <a:t>H+</a:t>
            </a:r>
            <a:r>
              <a:rPr lang="en-US" b="1" i="1" dirty="0">
                <a:effectLst>
                  <a:outerShdw blurRad="38100" dist="38100" dir="2700000" algn="tl">
                    <a:srgbClr val="DDDDDD"/>
                  </a:outerShdw>
                </a:effectLst>
                <a:latin typeface="Helvetica" charset="0"/>
              </a:rPr>
              <a:t> </a:t>
            </a:r>
            <a:r>
              <a:rPr lang="en-US" b="1" dirty="0">
                <a:solidFill>
                  <a:srgbClr val="CC3300"/>
                </a:solidFill>
                <a:latin typeface="Times" charset="0"/>
              </a:rPr>
              <a:t> </a:t>
            </a:r>
            <a:r>
              <a:rPr lang="en-US" sz="2000" b="1" dirty="0">
                <a:solidFill>
                  <a:srgbClr val="CC3300"/>
                </a:solidFill>
                <a:latin typeface="Times" charset="0"/>
              </a:rPr>
              <a:t>= </a:t>
            </a:r>
            <a:r>
              <a:rPr lang="en-US" b="1" i="1" dirty="0">
                <a:latin typeface="Helvetica" charset="0"/>
              </a:rPr>
              <a:t>[M</a:t>
            </a:r>
            <a:r>
              <a:rPr lang="en-US" b="1" i="1" baseline="-25000" dirty="0">
                <a:latin typeface="Helvetica" charset="0"/>
              </a:rPr>
              <a:t>OH- </a:t>
            </a:r>
            <a:r>
              <a:rPr lang="en-US" b="1" i="1" dirty="0">
                <a:latin typeface="Helvetica" charset="0"/>
              </a:rPr>
              <a:t>x V</a:t>
            </a:r>
            <a:r>
              <a:rPr lang="en-US" b="1" i="1" baseline="-25000" dirty="0">
                <a:latin typeface="Helvetica" charset="0"/>
              </a:rPr>
              <a:t>OH-</a:t>
            </a:r>
            <a:r>
              <a:rPr lang="en-US" b="1" i="1" dirty="0">
                <a:latin typeface="Helvetica" charset="0"/>
              </a:rPr>
              <a:t> / V</a:t>
            </a:r>
            <a:r>
              <a:rPr lang="en-US" b="1" i="1" baseline="-25000" dirty="0">
                <a:effectLst>
                  <a:outerShdw blurRad="38100" dist="38100" dir="2700000" algn="tl">
                    <a:srgbClr val="DDDDDD"/>
                  </a:outerShdw>
                </a:effectLst>
                <a:latin typeface="Helvetica" charset="0"/>
              </a:rPr>
              <a:t>H+</a:t>
            </a:r>
            <a:r>
              <a:rPr lang="en-US" b="1" i="1" dirty="0">
                <a:effectLst>
                  <a:outerShdw blurRad="38100" dist="38100" dir="2700000" algn="tl">
                    <a:srgbClr val="DDDDDD"/>
                  </a:outerShdw>
                </a:effectLst>
                <a:latin typeface="Helvetica" charset="0"/>
              </a:rPr>
              <a:t> ] [? </a:t>
            </a:r>
            <a:r>
              <a:rPr lang="en-US" b="1" i="1" dirty="0" err="1">
                <a:solidFill>
                  <a:srgbClr val="000680"/>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H</a:t>
            </a:r>
            <a:r>
              <a:rPr lang="en-US"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 / ? </a:t>
            </a:r>
            <a:r>
              <a:rPr lang="en-US" b="1" i="1" dirty="0" err="1">
                <a:solidFill>
                  <a:srgbClr val="000587"/>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OH</a:t>
            </a:r>
            <a:r>
              <a:rPr lang="en-US"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a:t>
            </a:r>
            <a:endParaRPr lang="en-US" b="1" i="1" baseline="-25000" dirty="0">
              <a:effectLst>
                <a:outerShdw blurRad="38100" dist="38100" dir="2700000" algn="tl">
                  <a:srgbClr val="DDDDDD"/>
                </a:outerShdw>
              </a:effectLst>
              <a:latin typeface="Helvetica" charset="0"/>
            </a:endParaRPr>
          </a:p>
        </p:txBody>
      </p:sp>
    </p:spTree>
    <p:extLst>
      <p:ext uri="{BB962C8B-B14F-4D97-AF65-F5344CB8AC3E}">
        <p14:creationId xmlns:p14="http://schemas.microsoft.com/office/powerpoint/2010/main" val="338442657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219200"/>
            <a:ext cx="8001000" cy="2862322"/>
          </a:xfrm>
          <a:prstGeom prst="rect">
            <a:avLst/>
          </a:prstGeom>
        </p:spPr>
        <p:txBody>
          <a:bodyPr wrap="square">
            <a:spAutoFit/>
          </a:bodyPr>
          <a:lstStyle/>
          <a:p>
            <a:r>
              <a:rPr lang="en-US" sz="2000" dirty="0"/>
              <a:t>A 35.00 mL sample of </a:t>
            </a:r>
            <a:r>
              <a:rPr lang="en-US" sz="2000" dirty="0" smtClean="0"/>
              <a:t>sulfuric acid (a di-</a:t>
            </a:r>
            <a:r>
              <a:rPr lang="en-US" sz="2000" dirty="0" err="1" smtClean="0"/>
              <a:t>protic</a:t>
            </a:r>
            <a:r>
              <a:rPr lang="en-US" sz="2000" dirty="0" smtClean="0"/>
              <a:t> acid) </a:t>
            </a:r>
            <a:r>
              <a:rPr lang="en-US" sz="2000" dirty="0"/>
              <a:t>of unknown concentration was titrated with 42.30 mL of 0.2250 M KOH. What is the concentration of the unknown acid?</a:t>
            </a:r>
          </a:p>
          <a:p>
            <a:endParaRPr lang="en-US" sz="2000" dirty="0"/>
          </a:p>
          <a:p>
            <a:pPr>
              <a:buFont typeface="Calibri" charset="0"/>
              <a:buAutoNum type="alphaUcPeriod"/>
            </a:pPr>
            <a:r>
              <a:rPr lang="en-US" sz="2000" dirty="0"/>
              <a:t>0.0930 M</a:t>
            </a:r>
          </a:p>
          <a:p>
            <a:pPr>
              <a:buFont typeface="Calibri" charset="0"/>
              <a:buAutoNum type="alphaUcPeriod"/>
            </a:pPr>
            <a:r>
              <a:rPr lang="en-US" sz="2000" dirty="0"/>
              <a:t>0.3030 M</a:t>
            </a:r>
          </a:p>
          <a:p>
            <a:pPr>
              <a:buFont typeface="Calibri" charset="0"/>
              <a:buAutoNum type="alphaUcPeriod"/>
            </a:pPr>
            <a:r>
              <a:rPr lang="en-US" sz="2000" dirty="0"/>
              <a:t>0.2719 M</a:t>
            </a:r>
          </a:p>
          <a:p>
            <a:pPr>
              <a:buFont typeface="Calibri" charset="0"/>
              <a:buAutoNum type="alphaUcPeriod"/>
            </a:pPr>
            <a:r>
              <a:rPr lang="en-US" sz="2000" dirty="0" smtClean="0"/>
              <a:t>0.1356 </a:t>
            </a:r>
            <a:r>
              <a:rPr lang="en-US" sz="2000" dirty="0"/>
              <a:t>M</a:t>
            </a:r>
          </a:p>
          <a:p>
            <a:pPr>
              <a:buFont typeface="Calibri" charset="0"/>
              <a:buAutoNum type="alphaUcPeriod"/>
            </a:pPr>
            <a:r>
              <a:rPr lang="en-US" sz="2000" dirty="0"/>
              <a:t>0.3720 M</a:t>
            </a:r>
          </a:p>
        </p:txBody>
      </p:sp>
      <p:sp>
        <p:nvSpPr>
          <p:cNvPr id="35843" name="Rectangle 2"/>
          <p:cNvSpPr txBox="1">
            <a:spLocks noChangeArrowheads="1"/>
          </p:cNvSpPr>
          <p:nvPr/>
        </p:nvSpPr>
        <p:spPr bwMode="auto">
          <a:xfrm>
            <a:off x="381000" y="-228600"/>
            <a:ext cx="8382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buClr>
                <a:schemeClr val="accent1"/>
              </a:buClr>
              <a:buSzPct val="70000"/>
            </a:pPr>
            <a:r>
              <a:rPr lang="en-US" sz="6600" i="1" dirty="0" smtClean="0">
                <a:solidFill>
                  <a:srgbClr val="000680"/>
                </a:solidFill>
                <a:latin typeface="Times" charset="0"/>
              </a:rPr>
              <a:t>QUESTION</a:t>
            </a:r>
            <a:endParaRPr lang="en-US" sz="6600" i="1" dirty="0">
              <a:solidFill>
                <a:srgbClr val="000680"/>
              </a:solidFill>
              <a:latin typeface="Times" charset="0"/>
            </a:endParaRPr>
          </a:p>
        </p:txBody>
      </p:sp>
      <p:grpSp>
        <p:nvGrpSpPr>
          <p:cNvPr id="8" name="Group 21"/>
          <p:cNvGrpSpPr>
            <a:grpSpLocks/>
          </p:cNvGrpSpPr>
          <p:nvPr/>
        </p:nvGrpSpPr>
        <p:grpSpPr bwMode="auto">
          <a:xfrm>
            <a:off x="2971800" y="3200400"/>
            <a:ext cx="4657725" cy="584200"/>
            <a:chOff x="2438400" y="5562600"/>
            <a:chExt cx="4657725" cy="584200"/>
          </a:xfrm>
        </p:grpSpPr>
        <p:sp>
          <p:nvSpPr>
            <p:cNvPr id="9" name="Text Box 9"/>
            <p:cNvSpPr txBox="1">
              <a:spLocks noChangeArrowheads="1"/>
            </p:cNvSpPr>
            <p:nvPr/>
          </p:nvSpPr>
          <p:spPr bwMode="auto">
            <a:xfrm>
              <a:off x="2438400" y="5562600"/>
              <a:ext cx="4657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3200" b="1" i="1" dirty="0">
                  <a:latin typeface="Helvetica" charset="0"/>
                </a:rPr>
                <a:t>H</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a:t>
              </a:r>
              <a:r>
                <a:rPr lang="en-US" sz="3200" b="1" i="1" dirty="0">
                  <a:latin typeface="Helvetica" charset="0"/>
                </a:rPr>
                <a:t> + OH </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 </a:t>
              </a:r>
              <a:r>
                <a:rPr lang="en-US" sz="3200" b="1" i="1" dirty="0">
                  <a:latin typeface="Helvetica" charset="0"/>
                </a:rPr>
                <a:t>     H</a:t>
              </a:r>
              <a:r>
                <a:rPr lang="en-US" sz="3200" b="1" i="1" baseline="-25000" dirty="0">
                  <a:latin typeface="Helvetica" charset="0"/>
                </a:rPr>
                <a:t>2</a:t>
              </a:r>
              <a:r>
                <a:rPr lang="en-US" sz="3200" b="1" i="1" dirty="0">
                  <a:latin typeface="Helvetica" charset="0"/>
                </a:rPr>
                <a:t>O</a:t>
              </a:r>
              <a:r>
                <a:rPr lang="en-US" sz="3200" b="1" i="1" baseline="-25000" dirty="0">
                  <a:latin typeface="Helvetica" charset="0"/>
                </a:rPr>
                <a:t>(l)</a:t>
              </a:r>
              <a:endParaRPr lang="en-US" b="1" baseline="-25000" dirty="0">
                <a:latin typeface="Times" charset="0"/>
              </a:endParaRPr>
            </a:p>
          </p:txBody>
        </p:sp>
        <p:cxnSp>
          <p:nvCxnSpPr>
            <p:cNvPr id="10" name="Straight Arrow Connector 21"/>
            <p:cNvCxnSpPr>
              <a:cxnSpLocks noChangeShapeType="1"/>
            </p:cNvCxnSpPr>
            <p:nvPr/>
          </p:nvCxnSpPr>
          <p:spPr bwMode="auto">
            <a:xfrm>
              <a:off x="5257800" y="58674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11" name="Rectangle 10"/>
          <p:cNvSpPr/>
          <p:nvPr/>
        </p:nvSpPr>
        <p:spPr>
          <a:xfrm>
            <a:off x="685800" y="4724400"/>
            <a:ext cx="8229600" cy="522288"/>
          </a:xfrm>
          <a:prstGeom prst="rect">
            <a:avLst/>
          </a:prstGeom>
        </p:spPr>
        <p:txBody>
          <a:bodyPr>
            <a:spAutoFit/>
          </a:bodyPr>
          <a:lstStyle/>
          <a:p>
            <a:pPr marL="342900" indent="-342900">
              <a:spcBef>
                <a:spcPct val="20000"/>
              </a:spcBef>
            </a:pPr>
            <a:r>
              <a:rPr lang="en-US" sz="2800" i="1" dirty="0" smtClean="0">
                <a:effectLst>
                  <a:outerShdw blurRad="38100" dist="38100" dir="2700000" algn="tl">
                    <a:srgbClr val="DDDDDD"/>
                  </a:outerShdw>
                </a:effectLst>
                <a:latin typeface="Helvetica" charset="0"/>
              </a:rPr>
              <a:t>? </a:t>
            </a:r>
            <a:r>
              <a:rPr lang="en-US" sz="2800" b="1" i="1" dirty="0" smtClean="0">
                <a:effectLst>
                  <a:outerShdw blurRad="38100" dist="38100" dir="2700000" algn="tl">
                    <a:srgbClr val="DDDDDD"/>
                  </a:outerShdw>
                </a:effectLst>
                <a:latin typeface="Helvetica" charset="0"/>
              </a:rPr>
              <a:t>M</a:t>
            </a:r>
            <a:r>
              <a:rPr lang="en-US" sz="2800" b="1" i="1" baseline="-25000" dirty="0" smtClean="0">
                <a:effectLst>
                  <a:outerShdw blurRad="38100" dist="38100" dir="2700000" algn="tl">
                    <a:srgbClr val="DDDDDD"/>
                  </a:outerShdw>
                </a:effectLst>
                <a:latin typeface="Helvetica" charset="0"/>
              </a:rPr>
              <a:t>H</a:t>
            </a:r>
            <a:r>
              <a:rPr lang="en-US" sz="2800"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 </a:t>
            </a:r>
            <a:r>
              <a:rPr lang="en-US" b="1" dirty="0">
                <a:solidFill>
                  <a:srgbClr val="CC3300"/>
                </a:solidFill>
                <a:latin typeface="Times" charset="0"/>
              </a:rPr>
              <a:t> </a:t>
            </a:r>
            <a:r>
              <a:rPr lang="en-US" sz="2000" b="1" dirty="0">
                <a:solidFill>
                  <a:srgbClr val="CC3300"/>
                </a:solidFill>
                <a:latin typeface="Times" charset="0"/>
              </a:rPr>
              <a:t>= </a:t>
            </a:r>
            <a:r>
              <a:rPr lang="en-US" b="1" i="1" dirty="0">
                <a:latin typeface="Helvetica" charset="0"/>
              </a:rPr>
              <a:t>[M</a:t>
            </a:r>
            <a:r>
              <a:rPr lang="en-US" b="1" i="1" baseline="-25000" dirty="0">
                <a:latin typeface="Helvetica" charset="0"/>
              </a:rPr>
              <a:t>OH- </a:t>
            </a:r>
            <a:r>
              <a:rPr lang="en-US" b="1" i="1" dirty="0">
                <a:latin typeface="Helvetica" charset="0"/>
              </a:rPr>
              <a:t>x V</a:t>
            </a:r>
            <a:r>
              <a:rPr lang="en-US" b="1" i="1" baseline="-25000" dirty="0">
                <a:latin typeface="Helvetica" charset="0"/>
              </a:rPr>
              <a:t>OH-</a:t>
            </a:r>
            <a:r>
              <a:rPr lang="en-US" b="1" i="1" dirty="0">
                <a:latin typeface="Helvetica" charset="0"/>
              </a:rPr>
              <a:t> / V</a:t>
            </a:r>
            <a:r>
              <a:rPr lang="en-US" b="1" i="1" baseline="-25000" dirty="0">
                <a:effectLst>
                  <a:outerShdw blurRad="38100" dist="38100" dir="2700000" algn="tl">
                    <a:srgbClr val="DDDDDD"/>
                  </a:outerShdw>
                </a:effectLst>
                <a:latin typeface="Helvetica" charset="0"/>
              </a:rPr>
              <a:t>H+</a:t>
            </a:r>
            <a:r>
              <a:rPr lang="en-US" b="1" i="1" dirty="0">
                <a:effectLst>
                  <a:outerShdw blurRad="38100" dist="38100" dir="2700000" algn="tl">
                    <a:srgbClr val="DDDDDD"/>
                  </a:outerShdw>
                </a:effectLst>
                <a:latin typeface="Helvetica" charset="0"/>
              </a:rPr>
              <a:t> ] [? </a:t>
            </a:r>
            <a:r>
              <a:rPr lang="en-US" b="1" i="1" dirty="0" smtClean="0">
                <a:solidFill>
                  <a:srgbClr val="000680"/>
                </a:solidFill>
                <a:effectLst>
                  <a:outerShdw blurRad="38100" dist="38100" dir="2700000" algn="tl">
                    <a:srgbClr val="DDDDDD"/>
                  </a:outerShdw>
                </a:effectLst>
                <a:latin typeface="Helvetica" charset="0"/>
              </a:rPr>
              <a:t>mol</a:t>
            </a:r>
            <a:r>
              <a:rPr lang="en-US" b="1" i="1" baseline="-25000" dirty="0" smtClean="0">
                <a:effectLst>
                  <a:outerShdw blurRad="38100" dist="38100" dir="2700000" algn="tl">
                    <a:srgbClr val="DDDDDD"/>
                  </a:outerShdw>
                </a:effectLst>
                <a:latin typeface="Helvetica" charset="0"/>
              </a:rPr>
              <a:t>H2SO4</a:t>
            </a:r>
            <a:r>
              <a:rPr lang="en-US" b="1" i="1" dirty="0" smtClean="0">
                <a:effectLst>
                  <a:outerShdw blurRad="38100" dist="38100" dir="2700000" algn="tl">
                    <a:srgbClr val="DDDDDD"/>
                  </a:outerShdw>
                </a:effectLst>
                <a:latin typeface="Helvetica" charset="0"/>
              </a:rPr>
              <a:t> </a:t>
            </a:r>
            <a:r>
              <a:rPr lang="en-US" b="1" i="1" dirty="0">
                <a:effectLst>
                  <a:outerShdw blurRad="38100" dist="38100" dir="2700000" algn="tl">
                    <a:srgbClr val="DDDDDD"/>
                  </a:outerShdw>
                </a:effectLst>
                <a:latin typeface="Helvetica" charset="0"/>
              </a:rPr>
              <a:t>/ ? </a:t>
            </a:r>
            <a:r>
              <a:rPr lang="en-US" b="1" i="1" dirty="0" err="1">
                <a:solidFill>
                  <a:srgbClr val="000587"/>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OH</a:t>
            </a:r>
            <a:r>
              <a:rPr lang="en-US"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a:t>
            </a:r>
            <a:endParaRPr lang="en-US" b="1" i="1" baseline="-25000" dirty="0">
              <a:effectLst>
                <a:outerShdw blurRad="38100" dist="38100" dir="2700000" algn="tl">
                  <a:srgbClr val="DDDDDD"/>
                </a:outerShdw>
              </a:effectLst>
              <a:latin typeface="Helvetica" charset="0"/>
            </a:endParaRPr>
          </a:p>
        </p:txBody>
      </p:sp>
      <p:grpSp>
        <p:nvGrpSpPr>
          <p:cNvPr id="17" name="Group 16"/>
          <p:cNvGrpSpPr/>
          <p:nvPr/>
        </p:nvGrpSpPr>
        <p:grpSpPr>
          <a:xfrm>
            <a:off x="2337007" y="2761128"/>
            <a:ext cx="4190689" cy="502164"/>
            <a:chOff x="2337007" y="2761128"/>
            <a:chExt cx="4190689" cy="502164"/>
          </a:xfrm>
        </p:grpSpPr>
        <p:grpSp>
          <p:nvGrpSpPr>
            <p:cNvPr id="15" name="Group 14"/>
            <p:cNvGrpSpPr/>
            <p:nvPr/>
          </p:nvGrpSpPr>
          <p:grpSpPr>
            <a:xfrm>
              <a:off x="2743200" y="2801627"/>
              <a:ext cx="3784496" cy="461665"/>
              <a:chOff x="2743200" y="2801627"/>
              <a:chExt cx="3784496" cy="461665"/>
            </a:xfrm>
          </p:grpSpPr>
          <p:sp>
            <p:nvSpPr>
              <p:cNvPr id="2" name="Rectangle 1"/>
              <p:cNvSpPr/>
              <p:nvPr/>
            </p:nvSpPr>
            <p:spPr>
              <a:xfrm>
                <a:off x="2743200" y="2801627"/>
                <a:ext cx="963074" cy="400110"/>
              </a:xfrm>
              <a:prstGeom prst="rect">
                <a:avLst/>
              </a:prstGeom>
            </p:spPr>
            <p:txBody>
              <a:bodyPr wrap="none">
                <a:spAutoFit/>
              </a:bodyPr>
              <a:lstStyle/>
              <a:p>
                <a:r>
                  <a:rPr lang="en-US" sz="2000" i="1" dirty="0" smtClean="0">
                    <a:effectLst>
                      <a:outerShdw blurRad="38100" dist="38100" dir="2700000" algn="tl">
                        <a:srgbClr val="DDDDDD"/>
                      </a:outerShdw>
                    </a:effectLst>
                    <a:latin typeface="Helvetica" charset="0"/>
                  </a:rPr>
                  <a:t>H</a:t>
                </a:r>
                <a:r>
                  <a:rPr lang="en-US" sz="2000" b="1" i="1" baseline="-25000" dirty="0" smtClean="0">
                    <a:solidFill>
                      <a:srgbClr val="FF0000"/>
                    </a:solidFill>
                    <a:effectLst>
                      <a:outerShdw blurRad="38100" dist="38100" dir="2700000" algn="tl">
                        <a:srgbClr val="DDDDDD"/>
                      </a:outerShdw>
                    </a:effectLst>
                    <a:latin typeface="Helvetica" charset="0"/>
                  </a:rPr>
                  <a:t>2</a:t>
                </a:r>
                <a:r>
                  <a:rPr lang="en-US" sz="2000" i="1" dirty="0" smtClean="0">
                    <a:solidFill>
                      <a:srgbClr val="000000"/>
                    </a:solidFill>
                    <a:effectLst>
                      <a:outerShdw blurRad="38100" dist="38100" dir="2700000" algn="tl">
                        <a:srgbClr val="DDDDDD"/>
                      </a:outerShdw>
                    </a:effectLst>
                    <a:latin typeface="Helvetica" charset="0"/>
                  </a:rPr>
                  <a:t>SO</a:t>
                </a:r>
                <a:r>
                  <a:rPr lang="en-US" sz="2000" i="1" baseline="-25000" dirty="0" smtClean="0">
                    <a:solidFill>
                      <a:srgbClr val="000000"/>
                    </a:solidFill>
                    <a:effectLst>
                      <a:outerShdw blurRad="38100" dist="38100" dir="2700000" algn="tl">
                        <a:srgbClr val="DDDDDD"/>
                      </a:outerShdw>
                    </a:effectLst>
                    <a:latin typeface="Helvetica" charset="0"/>
                  </a:rPr>
                  <a:t>4</a:t>
                </a:r>
                <a:endParaRPr lang="en-US" sz="2000" baseline="-25000" dirty="0">
                  <a:solidFill>
                    <a:srgbClr val="000000"/>
                  </a:solidFill>
                </a:endParaRPr>
              </a:p>
            </p:txBody>
          </p:sp>
          <p:sp>
            <p:nvSpPr>
              <p:cNvPr id="14" name="Rectangle 13"/>
              <p:cNvSpPr/>
              <p:nvPr/>
            </p:nvSpPr>
            <p:spPr>
              <a:xfrm>
                <a:off x="4292703" y="2801627"/>
                <a:ext cx="406193" cy="461665"/>
              </a:xfrm>
              <a:prstGeom prst="rect">
                <a:avLst/>
              </a:prstGeom>
            </p:spPr>
            <p:txBody>
              <a:bodyPr wrap="none">
                <a:spAutoFit/>
              </a:bodyPr>
              <a:lstStyle/>
              <a:p>
                <a:r>
                  <a:rPr lang="en-US" b="1" i="1" dirty="0" smtClean="0">
                    <a:solidFill>
                      <a:srgbClr val="FF0000"/>
                    </a:solidFill>
                    <a:effectLst>
                      <a:outerShdw blurRad="38100" dist="38100" dir="2700000" algn="tl">
                        <a:srgbClr val="DDDDDD"/>
                      </a:outerShdw>
                    </a:effectLst>
                    <a:latin typeface="Helvetica" charset="0"/>
                  </a:rPr>
                  <a:t>2</a:t>
                </a:r>
                <a:endParaRPr lang="en-US" dirty="0"/>
              </a:p>
            </p:txBody>
          </p:sp>
          <p:sp>
            <p:nvSpPr>
              <p:cNvPr id="16" name="Rectangle 15"/>
              <p:cNvSpPr/>
              <p:nvPr/>
            </p:nvSpPr>
            <p:spPr>
              <a:xfrm>
                <a:off x="6121503" y="2801627"/>
                <a:ext cx="406193" cy="461665"/>
              </a:xfrm>
              <a:prstGeom prst="rect">
                <a:avLst/>
              </a:prstGeom>
            </p:spPr>
            <p:txBody>
              <a:bodyPr wrap="none">
                <a:spAutoFit/>
              </a:bodyPr>
              <a:lstStyle/>
              <a:p>
                <a:r>
                  <a:rPr lang="en-US" b="1" i="1" dirty="0" smtClean="0">
                    <a:solidFill>
                      <a:srgbClr val="FF0000"/>
                    </a:solidFill>
                    <a:effectLst>
                      <a:outerShdw blurRad="38100" dist="38100" dir="2700000" algn="tl">
                        <a:srgbClr val="DDDDDD"/>
                      </a:outerShdw>
                    </a:effectLst>
                    <a:latin typeface="Helvetica" charset="0"/>
                  </a:rPr>
                  <a:t>2</a:t>
                </a:r>
                <a:endParaRPr lang="en-US" dirty="0"/>
              </a:p>
            </p:txBody>
          </p:sp>
        </p:grpSp>
        <p:sp>
          <p:nvSpPr>
            <p:cNvPr id="18" name="Rectangle 17"/>
            <p:cNvSpPr/>
            <p:nvPr/>
          </p:nvSpPr>
          <p:spPr>
            <a:xfrm>
              <a:off x="2337007" y="2761128"/>
              <a:ext cx="372180" cy="461665"/>
            </a:xfrm>
            <a:prstGeom prst="rect">
              <a:avLst/>
            </a:prstGeom>
          </p:spPr>
          <p:txBody>
            <a:bodyPr wrap="none">
              <a:spAutoFit/>
            </a:bodyPr>
            <a:lstStyle/>
            <a:p>
              <a:r>
                <a:rPr lang="en-US" b="1" i="1" dirty="0">
                  <a:solidFill>
                    <a:srgbClr val="FF0000"/>
                  </a:solidFill>
                  <a:effectLst>
                    <a:outerShdw blurRad="38100" dist="38100" dir="2700000" algn="tl">
                      <a:srgbClr val="DDDDDD"/>
                    </a:outerShdw>
                  </a:effectLst>
                  <a:latin typeface="Helvetica" charset="0"/>
                </a:rPr>
                <a:t>1</a:t>
              </a:r>
              <a:endParaRPr lang="en-US" dirty="0"/>
            </a:p>
          </p:txBody>
        </p:sp>
      </p:grpSp>
    </p:spTree>
    <p:extLst>
      <p:ext uri="{BB962C8B-B14F-4D97-AF65-F5344CB8AC3E}">
        <p14:creationId xmlns:p14="http://schemas.microsoft.com/office/powerpoint/2010/main" val="7484488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txBox="1">
            <a:spLocks/>
          </p:cNvSpPr>
          <p:nvPr/>
        </p:nvSpPr>
        <p:spPr bwMode="auto">
          <a:xfrm>
            <a:off x="1600200" y="282575"/>
            <a:ext cx="5791200" cy="1470025"/>
          </a:xfrm>
          <a:prstGeom prst="rect">
            <a:avLst/>
          </a:prstGeom>
          <a:noFill/>
          <a:ln w="9525">
            <a:noFill/>
            <a:miter lim="800000"/>
            <a:headEnd/>
            <a:tailEnd/>
          </a:ln>
        </p:spPr>
        <p:txBody>
          <a:bodyPr anchor="ctr">
            <a:prstTxWarp prst="textNoShape">
              <a:avLst/>
            </a:prstTxWarp>
          </a:bodyPr>
          <a:lstStyle/>
          <a:p>
            <a:pPr algn="ctr"/>
            <a:r>
              <a:rPr lang="en-US" sz="4400">
                <a:latin typeface="Calibri" pitchFamily="-112" charset="0"/>
              </a:rPr>
              <a:t>Chem 108: Lab</a:t>
            </a:r>
            <a:br>
              <a:rPr lang="en-US" sz="4400">
                <a:latin typeface="Calibri" pitchFamily="-112" charset="0"/>
              </a:rPr>
            </a:br>
            <a:r>
              <a:rPr lang="en-US" sz="3200">
                <a:latin typeface="Calibri" pitchFamily="-112" charset="0"/>
              </a:rPr>
              <a:t>Part 2: Week 13</a:t>
            </a:r>
          </a:p>
        </p:txBody>
      </p:sp>
      <p:pic>
        <p:nvPicPr>
          <p:cNvPr id="57347" name="Picture 6" descr="Screen Shot 2017-10-30 at 11.04.06 AM.png"/>
          <p:cNvPicPr>
            <a:picLocks noChangeAspect="1"/>
          </p:cNvPicPr>
          <p:nvPr/>
        </p:nvPicPr>
        <p:blipFill>
          <a:blip r:embed="rId3"/>
          <a:srcRect/>
          <a:stretch>
            <a:fillRect/>
          </a:stretch>
        </p:blipFill>
        <p:spPr bwMode="auto">
          <a:xfrm>
            <a:off x="1981200" y="2057400"/>
            <a:ext cx="5840413" cy="3778250"/>
          </a:xfrm>
          <a:prstGeom prst="rect">
            <a:avLst/>
          </a:prstGeom>
          <a:noFill/>
          <a:ln w="9525">
            <a:noFill/>
            <a:miter lim="800000"/>
            <a:headEnd/>
            <a:tailEnd/>
          </a:ln>
        </p:spPr>
      </p:pic>
      <p:sp>
        <p:nvSpPr>
          <p:cNvPr id="57348" name="Rectangle 5"/>
          <p:cNvSpPr>
            <a:spLocks noChangeArrowheads="1"/>
          </p:cNvSpPr>
          <p:nvPr/>
        </p:nvSpPr>
        <p:spPr bwMode="auto">
          <a:xfrm>
            <a:off x="207963" y="1600200"/>
            <a:ext cx="3623107" cy="461665"/>
          </a:xfrm>
          <a:prstGeom prst="rect">
            <a:avLst/>
          </a:prstGeom>
          <a:noFill/>
          <a:ln w="9525">
            <a:noFill/>
            <a:miter lim="800000"/>
            <a:headEnd/>
            <a:tailEnd/>
          </a:ln>
        </p:spPr>
        <p:txBody>
          <a:bodyPr wrap="none">
            <a:prstTxWarp prst="textNoShape">
              <a:avLst/>
            </a:prstTxWarp>
            <a:spAutoFit/>
          </a:bodyPr>
          <a:lstStyle/>
          <a:p>
            <a:r>
              <a:rPr lang="en-US" dirty="0">
                <a:solidFill>
                  <a:srgbClr val="FF0000"/>
                </a:solidFill>
              </a:rPr>
              <a:t>To Do</a:t>
            </a:r>
            <a:r>
              <a:rPr lang="en-US" dirty="0" smtClean="0">
                <a:solidFill>
                  <a:srgbClr val="FF0000"/>
                </a:solidFill>
              </a:rPr>
              <a:t> (</a:t>
            </a:r>
            <a:r>
              <a:rPr lang="en-US" dirty="0">
                <a:solidFill>
                  <a:srgbClr val="FF0000"/>
                </a:solidFill>
              </a:rPr>
              <a:t>individually</a:t>
            </a:r>
            <a:r>
              <a:rPr lang="en-US" dirty="0" smtClean="0">
                <a:solidFill>
                  <a:srgbClr val="FF0000"/>
                </a:solidFill>
              </a:rPr>
              <a:t>) </a:t>
            </a:r>
            <a:r>
              <a:rPr lang="en-US" dirty="0">
                <a:solidFill>
                  <a:srgbClr val="FF0000"/>
                </a:solidFill>
              </a:rPr>
              <a:t>t</a:t>
            </a:r>
            <a:r>
              <a:rPr lang="en-US" dirty="0" smtClean="0">
                <a:solidFill>
                  <a:srgbClr val="FF0000"/>
                </a:solidFill>
              </a:rPr>
              <a:t>oday</a:t>
            </a:r>
            <a:endParaRPr lang="en-US" dirty="0">
              <a:solidFill>
                <a:srgbClr val="FF0000"/>
              </a:solidFill>
            </a:endParaRPr>
          </a:p>
        </p:txBody>
      </p:sp>
      <p:sp>
        <p:nvSpPr>
          <p:cNvPr id="5" name="Rectangle 4"/>
          <p:cNvSpPr/>
          <p:nvPr/>
        </p:nvSpPr>
        <p:spPr>
          <a:xfrm>
            <a:off x="457200" y="5638800"/>
            <a:ext cx="8305800" cy="1200328"/>
          </a:xfrm>
          <a:prstGeom prst="rect">
            <a:avLst/>
          </a:prstGeom>
        </p:spPr>
        <p:txBody>
          <a:bodyPr wrap="square">
            <a:spAutoFit/>
          </a:bodyPr>
          <a:lstStyle/>
          <a:p>
            <a:pPr algn="ctr"/>
            <a:r>
              <a:rPr lang="en-US" dirty="0" smtClean="0">
                <a:solidFill>
                  <a:srgbClr val="FF0000"/>
                </a:solidFill>
              </a:rPr>
              <a:t>Take a clean, dry, 125 </a:t>
            </a:r>
            <a:r>
              <a:rPr lang="en-US" dirty="0" err="1" smtClean="0">
                <a:solidFill>
                  <a:srgbClr val="FF0000"/>
                </a:solidFill>
              </a:rPr>
              <a:t>mL</a:t>
            </a:r>
            <a:r>
              <a:rPr lang="en-US" dirty="0" smtClean="0">
                <a:solidFill>
                  <a:srgbClr val="FF0000"/>
                </a:solidFill>
              </a:rPr>
              <a:t> </a:t>
            </a:r>
            <a:r>
              <a:rPr lang="en-US" dirty="0" err="1" smtClean="0">
                <a:solidFill>
                  <a:srgbClr val="FF0000"/>
                </a:solidFill>
              </a:rPr>
              <a:t>erlenmeyer</a:t>
            </a:r>
            <a:r>
              <a:rPr lang="en-US" dirty="0" smtClean="0">
                <a:solidFill>
                  <a:srgbClr val="FF0000"/>
                </a:solidFill>
              </a:rPr>
              <a:t> flask to the stockroom window and get unknown acid solution. Record unknown number. Have data page signed before leaving lab today.</a:t>
            </a:r>
            <a:endParaRPr lang="en-US" dirty="0">
              <a:solidFill>
                <a:srgbClr val="FF0000"/>
              </a:solidFill>
            </a:endParaRPr>
          </a:p>
        </p:txBody>
      </p:sp>
      <p:sp>
        <p:nvSpPr>
          <p:cNvPr id="6" name="Rectangle 6"/>
          <p:cNvSpPr>
            <a:spLocks noChangeArrowheads="1"/>
          </p:cNvSpPr>
          <p:nvPr/>
        </p:nvSpPr>
        <p:spPr bwMode="auto">
          <a:xfrm>
            <a:off x="5417324" y="2786063"/>
            <a:ext cx="1364476" cy="338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dirty="0" smtClean="0"/>
              <a:t>0.2051 </a:t>
            </a:r>
            <a:r>
              <a:rPr lang="en-US" sz="1600" dirty="0" err="1"/>
              <a:t>mol</a:t>
            </a:r>
            <a:r>
              <a:rPr lang="en-US" sz="1600" dirty="0"/>
              <a:t>/L</a:t>
            </a:r>
          </a:p>
        </p:txBody>
      </p:sp>
    </p:spTree>
    <p:extLst>
      <p:ext uri="{BB962C8B-B14F-4D97-AF65-F5344CB8AC3E}">
        <p14:creationId xmlns:p14="http://schemas.microsoft.com/office/powerpoint/2010/main" val="5779252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86154</TotalTime>
  <Words>927</Words>
  <Application>Microsoft Macintosh PowerPoint</Application>
  <PresentationFormat>On-screen Show (4:3)</PresentationFormat>
  <Paragraphs>187</Paragraphs>
  <Slides>22</Slides>
  <Notes>6</Notes>
  <HiddenSlides>0</HiddenSlides>
  <MMClips>4</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Chem 108: Class/ Lab  Week 13</vt:lpstr>
      <vt:lpstr>Chem 108: Class/ Lab  Week 13</vt:lpstr>
      <vt:lpstr>PowerPoint Presentation</vt:lpstr>
      <vt:lpstr>Indicators</vt:lpstr>
      <vt:lpstr>PowerPoint Presentation</vt:lpstr>
      <vt:lpstr>Chem 108: Class/ Lab  Week 13</vt:lpstr>
      <vt:lpstr>Lab: universal Indicator, litmus &amp; pH paper </vt:lpstr>
      <vt:lpstr>PowerPoint Presentation</vt:lpstr>
      <vt:lpstr>Lab pH: pH Meter (Chem 120)</vt:lpstr>
      <vt:lpstr>The pH Scale</vt:lpstr>
      <vt:lpstr>Chem 108: Class/ Lab  Week 13</vt:lpstr>
      <vt:lpstr>PowerPoint Presentation</vt:lpstr>
      <vt:lpstr>PowerPoint Presentation</vt:lpstr>
      <vt:lpstr>PowerPoint Presentation</vt:lpstr>
      <vt:lpstr>Neutralization Reactions Titration</vt:lpstr>
      <vt:lpstr>Neutralization Reactions</vt:lpstr>
      <vt:lpstr>Unkown Acid Neutralization  Net Ionic Equation/ Calculation</vt:lpstr>
      <vt:lpstr>Unkown Acid Neutralization  Net Ionic Equation/ Calculation</vt:lpstr>
      <vt:lpstr>PowerPoint Presentation</vt:lpstr>
      <vt:lpstr>PowerPoint Presentation</vt:lpstr>
      <vt:lpstr>PowerPoint Presentation</vt:lpstr>
    </vt:vector>
  </TitlesOfParts>
  <Company>dvc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 Rusay</dc:creator>
  <cp:keywords/>
  <cp:lastModifiedBy>Ron Rusay</cp:lastModifiedBy>
  <cp:revision>201</cp:revision>
  <cp:lastPrinted>2018-11-17T17:54:23Z</cp:lastPrinted>
  <dcterms:created xsi:type="dcterms:W3CDTF">2018-04-12T02:07:20Z</dcterms:created>
  <dcterms:modified xsi:type="dcterms:W3CDTF">2018-11-17T17:55:29Z</dcterms:modified>
</cp:coreProperties>
</file>